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300" r:id="rId7"/>
    <p:sldId id="307" r:id="rId8"/>
    <p:sldId id="262" r:id="rId9"/>
    <p:sldId id="313" r:id="rId10"/>
    <p:sldId id="312" r:id="rId11"/>
    <p:sldId id="263" r:id="rId12"/>
    <p:sldId id="304" r:id="rId13"/>
    <p:sldId id="266" r:id="rId14"/>
    <p:sldId id="267" r:id="rId15"/>
    <p:sldId id="311" r:id="rId16"/>
    <p:sldId id="270" r:id="rId17"/>
    <p:sldId id="271" r:id="rId18"/>
    <p:sldId id="274" r:id="rId19"/>
    <p:sldId id="275" r:id="rId20"/>
    <p:sldId id="276" r:id="rId21"/>
    <p:sldId id="277" r:id="rId22"/>
    <p:sldId id="308" r:id="rId23"/>
    <p:sldId id="309" r:id="rId24"/>
    <p:sldId id="280" r:id="rId25"/>
    <p:sldId id="306" r:id="rId26"/>
    <p:sldId id="282" r:id="rId27"/>
    <p:sldId id="283" r:id="rId28"/>
    <p:sldId id="284" r:id="rId29"/>
    <p:sldId id="288" r:id="rId30"/>
    <p:sldId id="285" r:id="rId31"/>
    <p:sldId id="286" r:id="rId32"/>
    <p:sldId id="287" r:id="rId33"/>
    <p:sldId id="289" r:id="rId34"/>
    <p:sldId id="296" r:id="rId35"/>
    <p:sldId id="310" r:id="rId3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26" autoAdjust="0"/>
  </p:normalViewPr>
  <p:slideViewPr>
    <p:cSldViewPr>
      <p:cViewPr varScale="1">
        <p:scale>
          <a:sx n="116" d="100"/>
          <a:sy n="116" d="100"/>
        </p:scale>
        <p:origin x="76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3D44C2-18F8-46A3-94B9-27D98E18989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01011D77-4F61-493E-A10E-9B8B63BB57C0}">
      <dgm:prSet/>
      <dgm:spPr/>
      <dgm:t>
        <a:bodyPr/>
        <a:lstStyle/>
        <a:p>
          <a:r>
            <a:rPr lang="tr-TR"/>
            <a:t>3308 Sayılı Mesleki Eğitim Kanununa eklenen geçici 12'nci maddesi gereği ücretli staj yapacak öğrenciler sigorta başvuru formu ve işveren bilgi formunu eksiksiz doldurmak zorundadırlar. </a:t>
          </a:r>
          <a:endParaRPr lang="en-US"/>
        </a:p>
      </dgm:t>
    </dgm:pt>
    <dgm:pt modelId="{11D28717-11EB-4AA3-AFF2-7B61B94FF5F7}" type="parTrans" cxnId="{137DB23C-3997-461D-87D6-3C9671AF4D19}">
      <dgm:prSet/>
      <dgm:spPr/>
      <dgm:t>
        <a:bodyPr/>
        <a:lstStyle/>
        <a:p>
          <a:endParaRPr lang="en-US"/>
        </a:p>
      </dgm:t>
    </dgm:pt>
    <dgm:pt modelId="{358CC095-3B96-4290-A38A-D84BBB2F3CF4}" type="sibTrans" cxnId="{137DB23C-3997-461D-87D6-3C9671AF4D19}">
      <dgm:prSet/>
      <dgm:spPr/>
      <dgm:t>
        <a:bodyPr/>
        <a:lstStyle/>
        <a:p>
          <a:endParaRPr lang="en-US"/>
        </a:p>
      </dgm:t>
    </dgm:pt>
    <dgm:pt modelId="{B964ED1B-A41B-49E5-9D24-F32219372726}">
      <dgm:prSet/>
      <dgm:spPr/>
      <dgm:t>
        <a:bodyPr/>
        <a:lstStyle/>
        <a:p>
          <a:r>
            <a:rPr lang="tr-TR"/>
            <a:t>Staj yapacağı esnada herhangi bir ücret almayacak olan öğrencilerin ise SGK işlemleri başvuru formunu doldurarak staj bürosuna başvurmaları yeterli olacaktır.</a:t>
          </a:r>
          <a:endParaRPr lang="en-US"/>
        </a:p>
      </dgm:t>
    </dgm:pt>
    <dgm:pt modelId="{A415077B-D899-4C0F-A7D4-D7364541878E}" type="parTrans" cxnId="{066FE7BC-D343-4AD9-B539-8C1AC7816941}">
      <dgm:prSet/>
      <dgm:spPr/>
      <dgm:t>
        <a:bodyPr/>
        <a:lstStyle/>
        <a:p>
          <a:endParaRPr lang="en-US"/>
        </a:p>
      </dgm:t>
    </dgm:pt>
    <dgm:pt modelId="{D24DBF86-218A-4F00-96B1-A36B8BD75B84}" type="sibTrans" cxnId="{066FE7BC-D343-4AD9-B539-8C1AC7816941}">
      <dgm:prSet/>
      <dgm:spPr/>
      <dgm:t>
        <a:bodyPr/>
        <a:lstStyle/>
        <a:p>
          <a:endParaRPr lang="en-US"/>
        </a:p>
      </dgm:t>
    </dgm:pt>
    <dgm:pt modelId="{1E5D1D1A-EA48-474B-BBEF-A85BBCBD49AD}" type="pres">
      <dgm:prSet presAssocID="{813D44C2-18F8-46A3-94B9-27D98E189899}" presName="root" presStyleCnt="0">
        <dgm:presLayoutVars>
          <dgm:dir/>
          <dgm:resizeHandles val="exact"/>
        </dgm:presLayoutVars>
      </dgm:prSet>
      <dgm:spPr/>
    </dgm:pt>
    <dgm:pt modelId="{BAD5C498-2496-4D7F-9C57-98A9080D6992}" type="pres">
      <dgm:prSet presAssocID="{01011D77-4F61-493E-A10E-9B8B63BB57C0}" presName="compNode" presStyleCnt="0"/>
      <dgm:spPr/>
    </dgm:pt>
    <dgm:pt modelId="{5D686F97-B578-4FA7-8609-EDB4AAAE3FEF}" type="pres">
      <dgm:prSet presAssocID="{01011D77-4F61-493E-A10E-9B8B63BB57C0}" presName="bgRect" presStyleLbl="bgShp" presStyleIdx="0" presStyleCnt="2"/>
      <dgm:spPr/>
    </dgm:pt>
    <dgm:pt modelId="{DB6FFD6D-3E02-45B8-AE95-5B70F48D9732}" type="pres">
      <dgm:prSet presAssocID="{01011D77-4F61-493E-A10E-9B8B63BB57C0}" presName="iconRect" presStyleLbl="nod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nay işareti"/>
        </a:ext>
      </dgm:extLst>
    </dgm:pt>
    <dgm:pt modelId="{6CDBE3AF-E8B4-44A8-890C-A97B9A877839}" type="pres">
      <dgm:prSet presAssocID="{01011D77-4F61-493E-A10E-9B8B63BB57C0}" presName="spaceRect" presStyleCnt="0"/>
      <dgm:spPr/>
    </dgm:pt>
    <dgm:pt modelId="{1B63B240-78AB-4FDB-A20E-E7D12F35F447}" type="pres">
      <dgm:prSet presAssocID="{01011D77-4F61-493E-A10E-9B8B63BB57C0}" presName="parTx" presStyleLbl="revTx" presStyleIdx="0" presStyleCnt="2">
        <dgm:presLayoutVars>
          <dgm:chMax val="0"/>
          <dgm:chPref val="0"/>
        </dgm:presLayoutVars>
      </dgm:prSet>
      <dgm:spPr/>
    </dgm:pt>
    <dgm:pt modelId="{7AA49EE7-8CE6-4363-9BBA-931A3B8139D8}" type="pres">
      <dgm:prSet presAssocID="{358CC095-3B96-4290-A38A-D84BBB2F3CF4}" presName="sibTrans" presStyleCnt="0"/>
      <dgm:spPr/>
    </dgm:pt>
    <dgm:pt modelId="{D1C4033A-9410-4E14-BA6A-610AF069EE79}" type="pres">
      <dgm:prSet presAssocID="{B964ED1B-A41B-49E5-9D24-F32219372726}" presName="compNode" presStyleCnt="0"/>
      <dgm:spPr/>
    </dgm:pt>
    <dgm:pt modelId="{79AAD534-8262-4565-92B9-E9DAC9A1093B}" type="pres">
      <dgm:prSet presAssocID="{B964ED1B-A41B-49E5-9D24-F32219372726}" presName="bgRect" presStyleLbl="bgShp" presStyleIdx="1" presStyleCnt="2"/>
      <dgm:spPr/>
    </dgm:pt>
    <dgm:pt modelId="{FD204625-C8D8-4219-A0A8-21D81460B776}" type="pres">
      <dgm:prSet presAssocID="{B964ED1B-A41B-49E5-9D24-F32219372726}" presName="iconRect" presStyleLbl="node1" presStyleIdx="1" presStyleCnt="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ra"/>
        </a:ext>
      </dgm:extLst>
    </dgm:pt>
    <dgm:pt modelId="{C24AEA8B-1046-4B92-9244-24E657F9CC21}" type="pres">
      <dgm:prSet presAssocID="{B964ED1B-A41B-49E5-9D24-F32219372726}" presName="spaceRect" presStyleCnt="0"/>
      <dgm:spPr/>
    </dgm:pt>
    <dgm:pt modelId="{D8C64EFE-B9B6-4A46-9CDD-07F9E97E2F72}" type="pres">
      <dgm:prSet presAssocID="{B964ED1B-A41B-49E5-9D24-F32219372726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137DB23C-3997-461D-87D6-3C9671AF4D19}" srcId="{813D44C2-18F8-46A3-94B9-27D98E189899}" destId="{01011D77-4F61-493E-A10E-9B8B63BB57C0}" srcOrd="0" destOrd="0" parTransId="{11D28717-11EB-4AA3-AFF2-7B61B94FF5F7}" sibTransId="{358CC095-3B96-4290-A38A-D84BBB2F3CF4}"/>
    <dgm:cxn modelId="{AB69A77A-7CB4-4FEF-AABC-64D70A8461EF}" type="presOf" srcId="{01011D77-4F61-493E-A10E-9B8B63BB57C0}" destId="{1B63B240-78AB-4FDB-A20E-E7D12F35F447}" srcOrd="0" destOrd="0" presId="urn:microsoft.com/office/officeart/2018/2/layout/IconVerticalSolidList"/>
    <dgm:cxn modelId="{0C752A95-0F54-4087-A4F2-15F907CCEE9A}" type="presOf" srcId="{813D44C2-18F8-46A3-94B9-27D98E189899}" destId="{1E5D1D1A-EA48-474B-BBEF-A85BBCBD49AD}" srcOrd="0" destOrd="0" presId="urn:microsoft.com/office/officeart/2018/2/layout/IconVerticalSolidList"/>
    <dgm:cxn modelId="{066FE7BC-D343-4AD9-B539-8C1AC7816941}" srcId="{813D44C2-18F8-46A3-94B9-27D98E189899}" destId="{B964ED1B-A41B-49E5-9D24-F32219372726}" srcOrd="1" destOrd="0" parTransId="{A415077B-D899-4C0F-A7D4-D7364541878E}" sibTransId="{D24DBF86-218A-4F00-96B1-A36B8BD75B84}"/>
    <dgm:cxn modelId="{F54B8BEE-DEAC-43D3-8300-062731204677}" type="presOf" srcId="{B964ED1B-A41B-49E5-9D24-F32219372726}" destId="{D8C64EFE-B9B6-4A46-9CDD-07F9E97E2F72}" srcOrd="0" destOrd="0" presId="urn:microsoft.com/office/officeart/2018/2/layout/IconVerticalSolidList"/>
    <dgm:cxn modelId="{77FBBA2F-3BA1-4344-AD21-93E1A39CB4CC}" type="presParOf" srcId="{1E5D1D1A-EA48-474B-BBEF-A85BBCBD49AD}" destId="{BAD5C498-2496-4D7F-9C57-98A9080D6992}" srcOrd="0" destOrd="0" presId="urn:microsoft.com/office/officeart/2018/2/layout/IconVerticalSolidList"/>
    <dgm:cxn modelId="{CCF757E0-A944-4EA1-B071-DD9CCA95E591}" type="presParOf" srcId="{BAD5C498-2496-4D7F-9C57-98A9080D6992}" destId="{5D686F97-B578-4FA7-8609-EDB4AAAE3FEF}" srcOrd="0" destOrd="0" presId="urn:microsoft.com/office/officeart/2018/2/layout/IconVerticalSolidList"/>
    <dgm:cxn modelId="{1AE92759-0714-43B1-A7A8-82C527218507}" type="presParOf" srcId="{BAD5C498-2496-4D7F-9C57-98A9080D6992}" destId="{DB6FFD6D-3E02-45B8-AE95-5B70F48D9732}" srcOrd="1" destOrd="0" presId="urn:microsoft.com/office/officeart/2018/2/layout/IconVerticalSolidList"/>
    <dgm:cxn modelId="{5FE5F914-63BF-4E47-B1AA-ADDA784263E2}" type="presParOf" srcId="{BAD5C498-2496-4D7F-9C57-98A9080D6992}" destId="{6CDBE3AF-E8B4-44A8-890C-A97B9A877839}" srcOrd="2" destOrd="0" presId="urn:microsoft.com/office/officeart/2018/2/layout/IconVerticalSolidList"/>
    <dgm:cxn modelId="{667CEDF1-F3F1-420B-ABF9-846672CE2D7B}" type="presParOf" srcId="{BAD5C498-2496-4D7F-9C57-98A9080D6992}" destId="{1B63B240-78AB-4FDB-A20E-E7D12F35F447}" srcOrd="3" destOrd="0" presId="urn:microsoft.com/office/officeart/2018/2/layout/IconVerticalSolidList"/>
    <dgm:cxn modelId="{F80DC677-CCEB-450A-94AF-70B61BAB86D3}" type="presParOf" srcId="{1E5D1D1A-EA48-474B-BBEF-A85BBCBD49AD}" destId="{7AA49EE7-8CE6-4363-9BBA-931A3B8139D8}" srcOrd="1" destOrd="0" presId="urn:microsoft.com/office/officeart/2018/2/layout/IconVerticalSolidList"/>
    <dgm:cxn modelId="{E9947E9C-16EF-45AC-A438-8ABEE5A04817}" type="presParOf" srcId="{1E5D1D1A-EA48-474B-BBEF-A85BBCBD49AD}" destId="{D1C4033A-9410-4E14-BA6A-610AF069EE79}" srcOrd="2" destOrd="0" presId="urn:microsoft.com/office/officeart/2018/2/layout/IconVerticalSolidList"/>
    <dgm:cxn modelId="{8A5B9DAF-EEA6-4630-8BA7-07F04189205E}" type="presParOf" srcId="{D1C4033A-9410-4E14-BA6A-610AF069EE79}" destId="{79AAD534-8262-4565-92B9-E9DAC9A1093B}" srcOrd="0" destOrd="0" presId="urn:microsoft.com/office/officeart/2018/2/layout/IconVerticalSolidList"/>
    <dgm:cxn modelId="{24AE7D1A-2D60-4141-B538-D0A7FBCF6FC0}" type="presParOf" srcId="{D1C4033A-9410-4E14-BA6A-610AF069EE79}" destId="{FD204625-C8D8-4219-A0A8-21D81460B776}" srcOrd="1" destOrd="0" presId="urn:microsoft.com/office/officeart/2018/2/layout/IconVerticalSolidList"/>
    <dgm:cxn modelId="{62D392D1-F92A-4A55-82EB-5949CD34F316}" type="presParOf" srcId="{D1C4033A-9410-4E14-BA6A-610AF069EE79}" destId="{C24AEA8B-1046-4B92-9244-24E657F9CC21}" srcOrd="2" destOrd="0" presId="urn:microsoft.com/office/officeart/2018/2/layout/IconVerticalSolidList"/>
    <dgm:cxn modelId="{325C4109-C1DD-4AEC-8137-5BEAE24B4A5D}" type="presParOf" srcId="{D1C4033A-9410-4E14-BA6A-610AF069EE79}" destId="{D8C64EFE-B9B6-4A46-9CDD-07F9E97E2F7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686F97-B578-4FA7-8609-EDB4AAAE3FEF}">
      <dsp:nvSpPr>
        <dsp:cNvPr id="0" name=""/>
        <dsp:cNvSpPr/>
      </dsp:nvSpPr>
      <dsp:spPr>
        <a:xfrm>
          <a:off x="0" y="681330"/>
          <a:ext cx="8195871" cy="12578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6FFD6D-3E02-45B8-AE95-5B70F48D9732}">
      <dsp:nvSpPr>
        <dsp:cNvPr id="0" name=""/>
        <dsp:cNvSpPr/>
      </dsp:nvSpPr>
      <dsp:spPr>
        <a:xfrm>
          <a:off x="380497" y="964345"/>
          <a:ext cx="691812" cy="69181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63B240-78AB-4FDB-A20E-E7D12F35F447}">
      <dsp:nvSpPr>
        <dsp:cNvPr id="0" name=""/>
        <dsp:cNvSpPr/>
      </dsp:nvSpPr>
      <dsp:spPr>
        <a:xfrm>
          <a:off x="1452806" y="681330"/>
          <a:ext cx="6743064" cy="1257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122" tIns="133122" rIns="133122" bIns="13312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/>
            <a:t>3308 Sayılı Mesleki Eğitim Kanununa eklenen geçici 12'nci maddesi gereği ücretli staj yapacak öğrenciler sigorta başvuru formu ve işveren bilgi formunu eksiksiz doldurmak zorundadırlar. </a:t>
          </a:r>
          <a:endParaRPr lang="en-US" sz="1800" kern="1200"/>
        </a:p>
      </dsp:txBody>
      <dsp:txXfrm>
        <a:off x="1452806" y="681330"/>
        <a:ext cx="6743064" cy="1257841"/>
      </dsp:txXfrm>
    </dsp:sp>
    <dsp:sp modelId="{79AAD534-8262-4565-92B9-E9DAC9A1093B}">
      <dsp:nvSpPr>
        <dsp:cNvPr id="0" name=""/>
        <dsp:cNvSpPr/>
      </dsp:nvSpPr>
      <dsp:spPr>
        <a:xfrm>
          <a:off x="0" y="2253632"/>
          <a:ext cx="8195871" cy="125784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204625-C8D8-4219-A0A8-21D81460B776}">
      <dsp:nvSpPr>
        <dsp:cNvPr id="0" name=""/>
        <dsp:cNvSpPr/>
      </dsp:nvSpPr>
      <dsp:spPr>
        <a:xfrm>
          <a:off x="380497" y="2536647"/>
          <a:ext cx="691812" cy="691812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C64EFE-B9B6-4A46-9CDD-07F9E97E2F72}">
      <dsp:nvSpPr>
        <dsp:cNvPr id="0" name=""/>
        <dsp:cNvSpPr/>
      </dsp:nvSpPr>
      <dsp:spPr>
        <a:xfrm>
          <a:off x="1452806" y="2253632"/>
          <a:ext cx="6743064" cy="1257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122" tIns="133122" rIns="133122" bIns="13312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/>
            <a:t>Staj yapacağı esnada herhangi bir ücret almayacak olan öğrencilerin ise SGK işlemleri başvuru formunu doldurarak staj bürosuna başvurmaları yeterli olacaktır.</a:t>
          </a:r>
          <a:endParaRPr lang="en-US" sz="1800" kern="1200"/>
        </a:p>
      </dsp:txBody>
      <dsp:txXfrm>
        <a:off x="1452806" y="2253632"/>
        <a:ext cx="6743064" cy="12578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/>
              <a:t>Asıl metin stillerini düzenlemek için tıklatın</a:t>
            </a:r>
          </a:p>
          <a:p>
            <a:pPr lvl="1"/>
            <a:r>
              <a:rPr lang="tr-TR" noProof="0"/>
              <a:t>İkinci düzey</a:t>
            </a:r>
          </a:p>
          <a:p>
            <a:pPr lvl="2"/>
            <a:r>
              <a:rPr lang="tr-TR" noProof="0"/>
              <a:t>Üçüncü düzey</a:t>
            </a:r>
          </a:p>
          <a:p>
            <a:pPr lvl="3"/>
            <a:r>
              <a:rPr lang="tr-TR" noProof="0"/>
              <a:t>Dördüncü düzey</a:t>
            </a:r>
          </a:p>
          <a:p>
            <a:pPr lvl="4"/>
            <a:r>
              <a:rPr lang="tr-TR" noProof="0"/>
              <a:t>Beşinci düzey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75725BD-EEA3-4702-AFA7-45E798B8E5C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51774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CE68D185-31F4-4593-9832-E7F6AEFB912D}" type="slidenum">
              <a:rPr lang="tr-TR" smtClean="0">
                <a:latin typeface="Arial" charset="0"/>
              </a:rPr>
              <a:pPr eaLnBrk="1" hangingPunct="1"/>
              <a:t>1</a:t>
            </a:fld>
            <a:endParaRPr lang="tr-TR"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83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822682E-DD11-C04B-847F-719D0706C4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B9ADEA8-B00F-47E3-9E1C-EDE5667BC9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A08C6D7-660F-DACA-5233-700153706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ED7591F-362E-9F7C-EA5E-AFF34E331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Ç.Ü. MMF. Tekstil Mühendisliği Bölümü, ADANA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01BF43E-8358-D05F-0B98-A0132D734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25DBD-518B-45BB-A89E-5CAC6688B51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6319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06EEC9-A7B1-732F-4430-6BC7C0CC2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01FB2B1-DB60-6003-7197-0D49ECD4FD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232CD1F-6CEC-7645-D08A-FDF0CC1E6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E6341FF-B558-B352-FEB8-73FE83D7E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Ç.Ü. MMF. Tekstil Mühendisliği Bölümü, ADANA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B1BF74A-8894-71E0-2EEC-D1C02D2C0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C755FD-10B3-4409-B4E5-6637471C758E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4479352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768BA5A2-30BF-1B5D-4EAF-54EB78EC52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71D92A8-202D-DCE4-5696-B160F3333E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B4609B6-2EB3-BEEA-48DE-DDA945F3D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91C7EE5-17AF-FF38-3889-E9888F8BA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Ç.Ü. MMF. Tekstil Mühendisliği Bölümü, ADANA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565EF2E-4D57-8545-C886-267697131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0664E8-45A4-4048-BADC-200BA2A9B7FA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4730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453CB0-4A88-82F8-96A9-D5D6C0543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81FB984-070C-967F-1462-8DF253BF5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32E3BDE-331E-7E0D-FC6E-7BCF0B244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15BB5CE-EA54-4C29-E370-77B18BDB3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Ç.Ü. MMF. Tekstil Mühendisliği Bölümü, ADANA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167811E-88D3-897D-7E85-4724A97B7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1F049D-90EB-440A-ABC9-404155ADF54B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57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28116AD-F433-7F8D-75A2-DD6B01FD6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0491CAB-7D91-685F-618B-A322096DE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D407957-06A1-98A6-FADD-9FF2A18E4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5EF925D-3DDC-916B-8914-4449F133D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Ç.Ü. MMF. Tekstil Mühendisliği Bölümü, ADANA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A8561D6-B888-C13B-CAEC-E6044EBFF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C755FD-10B3-4409-B4E5-6637471C758E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3591556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E072EEA-07E1-C06B-05DD-DF3BDA48D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17F0D22-1D8A-CCA7-6C1E-517E2719CF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DAD7CD5-EF69-47B1-EC64-BD622389A5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EDAF088-22EC-D02E-685F-C46B1BBBB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58DF64F-D48A-AFA8-493F-EFB69C827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Ç.Ü. MMF. Tekstil Mühendisliği Bölümü, ADANA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E4C28D1-2E90-3797-58E9-81F3068E8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852394-E4BE-46B0-BE63-242F8C0DD1B4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3682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4F6C91B-9CCC-49A4-F4FA-E4128E36B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94C37FF-53DB-4F45-FDB6-65C8646AD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6308E2B-07E4-657F-05C5-0897FEE191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2A577390-CC84-0236-CA23-687A9FC50C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637E801A-E777-6126-0EAE-1596DAA477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DDB21327-7A13-E085-0EB1-507C3317D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8E23AD2B-4CB5-CACD-6428-A3AECF76A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Ç.Ü. MMF. Tekstil Mühendisliği Bölümü, ADANA</a:t>
            </a:r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123DE407-4321-59F3-43BC-F766CE403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279B9-501C-4E4D-917C-09018C20069A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3544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A739EF1-FD1F-6B3B-F1DF-852E6AE1E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80A6BF5C-E5ED-7173-514A-ACEAEC604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8AE8FFA-895E-E679-3922-A998ABDA0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Ç.Ü. MMF. Tekstil Mühendisliği Bölümü, ADANA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C8E434C7-5371-C2B3-2C28-615C929DB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4D091-289C-4B91-91C4-D92E3A7219D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8703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32F6911F-3F67-CEA0-0F8A-561BDDCA6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58F68CD1-8E48-0699-1467-099C7A96D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Ç.Ü. MMF. Tekstil Mühendisliği Bölümü, ADANA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5C9CD13-D7D5-BF38-63D6-C8F820E6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E85236-F6EE-4EDD-8EB0-D36AB12A3FCC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4478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256DB35-3248-FD07-999C-99EE3EFB9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1C67996-7BAC-B9CB-B968-CBDD706B5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19E3FD5-51A3-6D0E-2150-98199C8D35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514FB96-715A-A0C7-6000-D2EDCBCC6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BD232CF-AB7D-36D8-8AD2-19ECB20DF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Ç.Ü. MMF. Tekstil Mühendisliği Bölümü, ADANA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9E91804-E360-A579-B50E-8281B5890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FC3496-1E40-4F5A-B199-7A0E8F06DE7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7502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3EAEEAC-9D49-02A7-C43F-6912D02A0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625C1B0D-311C-444C-84C3-1B80C88FC2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D3DD864-80DA-5629-B4E7-DE7113F210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5226C10-294B-8C57-C593-2161912C3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8328D31-2EA4-786A-7046-1869D3335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F5DE44C-606C-AC08-0ACE-8F9B81E78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6D7E2F-EE40-4CEB-BC04-C520739EBE3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5049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F679F84A-DB2E-5EAB-23A1-4D6B55B23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CD83D91-000D-3FF8-39EA-CB72C8AAB0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9F5A228-0BEC-2933-C5A1-28057FD83C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30C0020-B66A-175C-1DEF-51EAC05938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r>
              <a:rPr lang="tr-TR"/>
              <a:t>Ç.Ü. MMF. Tekstil Mühendisliği Bölümü, ADANA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D2B115C-D6D6-08E7-8B98-903AEA6EDD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DAC755FD-10B3-4409-B4E5-6637471C758E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4410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1" name="Rectangle 2060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8649" y="1093788"/>
            <a:ext cx="7879841" cy="2967208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tr-TR" sz="7000" b="1"/>
              <a:t>STAJ İLKELERİ</a:t>
            </a:r>
            <a:r>
              <a:rPr lang="tr-TR" sz="7000"/>
              <a:t> </a:t>
            </a:r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4331166"/>
            <a:ext cx="787984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65" name="Rectangle 2064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003304" y="2842186"/>
            <a:ext cx="54864" cy="29600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tr-TR">
                <a:solidFill>
                  <a:schemeClr val="tx1">
                    <a:lumMod val="50000"/>
                    <a:lumOff val="50000"/>
                  </a:schemeClr>
                </a:solidFill>
              </a:rPr>
              <a:t>Ç.Ü. MF. Tekstil Mühendisliği Bölümü, ADANA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E48263F9-99B5-4D86-B023-25931410BEF9}" type="slidenum">
              <a:rPr lang="tr-TR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  <a:defRPr/>
              </a:pPr>
              <a:t>1</a:t>
            </a:fld>
            <a:endParaRPr lang="tr-T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827088" y="4868863"/>
            <a:ext cx="7772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/>
          <a:lstStyle/>
          <a:p>
            <a:pPr algn="ctr">
              <a:defRPr/>
            </a:pPr>
            <a:endParaRPr lang="tr-TR" sz="36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tr-TR" sz="3500" b="1">
                <a:solidFill>
                  <a:srgbClr val="FFFFFF"/>
                </a:solidFill>
                <a:effectLst/>
              </a:rPr>
              <a:t>6. Sigorta İşlemleri</a:t>
            </a:r>
            <a:endParaRPr lang="tr-TR" sz="3500">
              <a:solidFill>
                <a:srgbClr val="FFFFFF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8778240" y="6455664"/>
            <a:ext cx="33604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191F049D-90EB-440A-ABC9-404155ADF54B}" type="slidenum">
              <a:rPr lang="tr-TR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  <a:defRPr/>
              </a:pPr>
              <a:t>10</a:t>
            </a:fld>
            <a:endParaRPr lang="tr-TR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7" name="İçerik Yer Tutucusu 2">
            <a:extLst>
              <a:ext uri="{FF2B5EF4-FFF2-40B4-BE49-F238E27FC236}">
                <a16:creationId xmlns:a16="http://schemas.microsoft.com/office/drawing/2014/main" id="{A191CE55-31AC-C802-EE9B-88463EDE83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0612783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6432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2" name="Rectangle 8201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4" name="Rectangle 8203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6" name="Rectangle 8205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8" name="Rectangle 8207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10" name="Rectangle 8209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defRPr/>
            </a:pPr>
            <a:r>
              <a:rPr lang="en-US" sz="3500" b="1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7. Staj defterinin yazımı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028699" y="2318197"/>
            <a:ext cx="7293023" cy="368335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 anchorCtr="1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700"/>
              <a:t>Staj süresince yapılan çalışmalar;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70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700"/>
              <a:t>günlük olarak,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700"/>
              <a:t>tarih ve konular  açıkça  belirtilerek, 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700"/>
              <a:t>Gerekli   resim  ve  şekiller  </a:t>
            </a:r>
            <a:r>
              <a:rPr lang="en-US" sz="1700" u="sng"/>
              <a:t>teknik  resim   kurallarına uygun olarak</a:t>
            </a:r>
            <a:r>
              <a:rPr lang="en-US" sz="1700"/>
              <a:t>, çizilerek staj defterine özenle kaydedilmelidir.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700"/>
              <a:t>Defter,  staj  yapılan  yerdeki  </a:t>
            </a:r>
            <a:r>
              <a:rPr lang="en-US" sz="1700" b="1" u="sng"/>
              <a:t>mühendis</a:t>
            </a:r>
            <a:r>
              <a:rPr lang="en-US" sz="1700"/>
              <a:t>  tarafından günlük olarak onaylanmalıdır.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700"/>
              <a:t>Günlük   çalışmalar  ve   ekler  sayfa   numaraları  ile birlikte  ''İçindekiler''  şeklinde   defterin  ilk   sayfasında belirtilmelidir.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700"/>
              <a:t>Defter üzerinde herhangi bir tahrifat yapılmamalıdır. 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778240" y="6455431"/>
            <a:ext cx="33443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4ABB5DC5-F0D1-495C-89AA-966D2E231D0B}" type="slidenum"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  <a:defRPr/>
              </a:pPr>
              <a:t>11</a:t>
            </a:fld>
            <a:endParaRPr lang="en-US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761" name="Rectangle 7476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763" name="Rectangle 7476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765" name="Rectangle 7476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767" name="Rectangle 74766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769" name="Rectangle 74768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sz="3200" u="sng">
                <a:solidFill>
                  <a:srgbClr val="FFFFFF"/>
                </a:solidFill>
                <a:effectLst/>
              </a:rPr>
              <a:t>Ayrıca staj defteri hazırlanırken aşağıdaki hususlara da dikkat edilmelidir.</a:t>
            </a:r>
          </a:p>
        </p:txBody>
      </p:sp>
      <p:sp>
        <p:nvSpPr>
          <p:cNvPr id="74756" name="Rectangle 4"/>
          <p:cNvSpPr>
            <a:spLocks noGrp="1" noChangeArrowheads="1"/>
          </p:cNvSpPr>
          <p:nvPr>
            <p:ph idx="1"/>
          </p:nvPr>
        </p:nvSpPr>
        <p:spPr>
          <a:xfrm>
            <a:off x="1028699" y="2318197"/>
            <a:ext cx="7293023" cy="3683358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tr-TR" sz="1600">
                <a:effectLst/>
                <a:cs typeface="Tahoma" pitchFamily="34" charset="0"/>
              </a:rPr>
              <a:t>İşletmenin adı, adresi, kuruluş tarihi, personel sayısı hakkında bilgi bulunmalı</a:t>
            </a:r>
          </a:p>
          <a:p>
            <a:pPr eaLnBrk="1" hangingPunct="1">
              <a:defRPr/>
            </a:pPr>
            <a:r>
              <a:rPr lang="tr-TR" sz="1600">
                <a:effectLst/>
                <a:cs typeface="Tahoma" pitchFamily="34" charset="0"/>
              </a:rPr>
              <a:t>İşletmenin büyüklüğü çalışan sayısı, sermaye, makine sayısı, üretim kapasitesi, iç ve dış pazarlama yapılan satışlar gibi çeşitli ölçülere göre değerlendirilmeli</a:t>
            </a:r>
          </a:p>
          <a:p>
            <a:pPr eaLnBrk="1" hangingPunct="1">
              <a:defRPr/>
            </a:pPr>
            <a:r>
              <a:rPr lang="tr-TR" sz="1600">
                <a:effectLst/>
                <a:cs typeface="Tahoma" pitchFamily="34" charset="0"/>
              </a:rPr>
              <a:t>İşletme organizasyon şeması defterde bulunmalı</a:t>
            </a:r>
          </a:p>
          <a:p>
            <a:pPr eaLnBrk="1" hangingPunct="1">
              <a:defRPr/>
            </a:pPr>
            <a:r>
              <a:rPr lang="tr-TR" sz="1600">
                <a:effectLst/>
                <a:cs typeface="Tahoma" pitchFamily="34" charset="0"/>
              </a:rPr>
              <a:t>İşletmedeki makine yerleşim planı şematik olarak hazırlanmalı</a:t>
            </a:r>
          </a:p>
          <a:p>
            <a:pPr eaLnBrk="1" hangingPunct="1">
              <a:defRPr/>
            </a:pPr>
            <a:r>
              <a:rPr lang="tr-TR" sz="1600">
                <a:effectLst/>
                <a:cs typeface="Tahoma" pitchFamily="34" charset="0"/>
              </a:rPr>
              <a:t>İşletmedeki üretim tipleri öğrenilerek her ürün için üretim akış şemaları oluşturulmalı</a:t>
            </a:r>
          </a:p>
          <a:p>
            <a:pPr eaLnBrk="1" hangingPunct="1">
              <a:defRPr/>
            </a:pPr>
            <a:r>
              <a:rPr lang="tr-TR" sz="1600">
                <a:effectLst/>
                <a:cs typeface="Tahoma" pitchFamily="34" charset="0"/>
              </a:rPr>
              <a:t>Üretilen ürünlerin hammaddelerine ve yardımcı maddelerine ilişkin bilgi edinilmeli</a:t>
            </a:r>
          </a:p>
          <a:p>
            <a:pPr eaLnBrk="1" hangingPunct="1">
              <a:defRPr/>
            </a:pPr>
            <a:r>
              <a:rPr lang="tr-TR" sz="1600">
                <a:effectLst/>
                <a:cs typeface="Tahoma" pitchFamily="34" charset="0"/>
              </a:rPr>
              <a:t>Üretimde kullanılan makinelerin özellikleri ve teknolojik düzeyleri hakkında bilgi edinilmeli </a:t>
            </a:r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778240" y="6455431"/>
            <a:ext cx="33443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70C84BE8-209E-4816-A30E-12E686FAE92F}" type="slidenum">
              <a:rPr lang="tr-TR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  <a:defRPr/>
              </a:pPr>
              <a:t>12</a:t>
            </a:fld>
            <a:endParaRPr lang="tr-TR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250825" y="2857500"/>
            <a:ext cx="82296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endParaRPr lang="en-US" sz="280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4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4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4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4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47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47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47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47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47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47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47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47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47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747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5CF33-A1C3-41AF-944A-F7A383A58ED4}" type="slidenum">
              <a:rPr lang="tr-TR"/>
              <a:pPr>
                <a:defRPr/>
              </a:pPr>
              <a:t>13</a:t>
            </a:fld>
            <a:endParaRPr lang="tr-TR"/>
          </a:p>
        </p:txBody>
      </p:sp>
      <p:sp>
        <p:nvSpPr>
          <p:cNvPr id="2" name="Metin kutusu 1"/>
          <p:cNvSpPr txBox="1"/>
          <p:nvPr/>
        </p:nvSpPr>
        <p:spPr>
          <a:xfrm>
            <a:off x="0" y="30608"/>
            <a:ext cx="42119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00CC"/>
                </a:solidFill>
              </a:rPr>
              <a:t>8.</a:t>
            </a:r>
            <a:r>
              <a:rPr lang="tr-TR" sz="2400" dirty="0">
                <a:solidFill>
                  <a:srgbClr val="0000CC"/>
                </a:solidFill>
              </a:rPr>
              <a:t> Staj defteri ile birlikte verilen </a:t>
            </a:r>
          </a:p>
          <a:p>
            <a:r>
              <a:rPr lang="tr-TR" sz="2400" dirty="0">
                <a:solidFill>
                  <a:srgbClr val="0000CC"/>
                </a:solidFill>
              </a:rPr>
              <a:t>''</a:t>
            </a:r>
            <a:r>
              <a:rPr lang="tr-TR" sz="2400" b="1" dirty="0">
                <a:solidFill>
                  <a:srgbClr val="0000CC"/>
                </a:solidFill>
              </a:rPr>
              <a:t>Staj Değerlendirme Fişi”</a:t>
            </a:r>
            <a:r>
              <a:rPr lang="tr-TR" sz="2400" dirty="0">
                <a:solidFill>
                  <a:srgbClr val="0000CC"/>
                </a:solidFill>
              </a:rPr>
              <a:t>,</a:t>
            </a:r>
          </a:p>
          <a:p>
            <a:endParaRPr lang="tr-TR" sz="2400" dirty="0">
              <a:solidFill>
                <a:srgbClr val="0000CC"/>
              </a:solidFill>
            </a:endParaRPr>
          </a:p>
          <a:p>
            <a:r>
              <a:rPr lang="tr-TR" sz="2400" dirty="0">
                <a:solidFill>
                  <a:srgbClr val="0000CC"/>
                </a:solidFill>
              </a:rPr>
              <a:t>staj sona erdiğinde staj yerindeki yetkili mühendis  tarafından imzalanıp onaylanarak, </a:t>
            </a:r>
            <a:br>
              <a:rPr lang="tr-TR" sz="2400" dirty="0">
                <a:solidFill>
                  <a:srgbClr val="0000CC"/>
                </a:solidFill>
              </a:rPr>
            </a:br>
            <a:br>
              <a:rPr lang="tr-TR" sz="2400" dirty="0">
                <a:solidFill>
                  <a:srgbClr val="0000CC"/>
                </a:solidFill>
              </a:rPr>
            </a:br>
            <a:r>
              <a:rPr lang="tr-TR" sz="2400" dirty="0">
                <a:solidFill>
                  <a:srgbClr val="0000CC"/>
                </a:solidFill>
              </a:rPr>
              <a:t>işletme tarafından postayla Bölüm Başkanlığı'na gönderilebilir veya</a:t>
            </a:r>
          </a:p>
          <a:p>
            <a:br>
              <a:rPr lang="tr-TR" sz="2400" dirty="0">
                <a:solidFill>
                  <a:srgbClr val="0000CC"/>
                </a:solidFill>
              </a:rPr>
            </a:br>
            <a:r>
              <a:rPr lang="tr-TR" sz="2400" dirty="0">
                <a:solidFill>
                  <a:srgbClr val="0000CC"/>
                </a:solidFill>
              </a:rPr>
              <a:t>öğrenci elden staj komisyonuna </a:t>
            </a:r>
            <a:r>
              <a:rPr lang="tr-TR" sz="2400" b="1" u="sng" dirty="0">
                <a:solidFill>
                  <a:srgbClr val="0000CC"/>
                </a:solidFill>
              </a:rPr>
              <a:t>kapalı zarf </a:t>
            </a:r>
            <a:r>
              <a:rPr lang="tr-TR" sz="2400" b="1" dirty="0">
                <a:solidFill>
                  <a:srgbClr val="0000CC"/>
                </a:solidFill>
              </a:rPr>
              <a:t>içerisinde</a:t>
            </a:r>
            <a:r>
              <a:rPr lang="tr-TR" sz="2400" dirty="0">
                <a:solidFill>
                  <a:srgbClr val="0000CC"/>
                </a:solidFill>
              </a:rPr>
              <a:t> teslim edebilir.</a:t>
            </a:r>
            <a:endParaRPr lang="tr-TR" sz="2400" dirty="0"/>
          </a:p>
        </p:txBody>
      </p:sp>
      <p:sp>
        <p:nvSpPr>
          <p:cNvPr id="6" name="Altbilgi Yer Tutucusu 4"/>
          <p:cNvSpPr txBox="1">
            <a:spLocks/>
          </p:cNvSpPr>
          <p:nvPr/>
        </p:nvSpPr>
        <p:spPr bwMode="auto">
          <a:xfrm>
            <a:off x="4363760" y="6245225"/>
            <a:ext cx="243550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tr-T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tr-TR"/>
              <a:t>Ç.Ü. MMF. Tekstil Mühendisliği Bölümü</a:t>
            </a:r>
          </a:p>
        </p:txBody>
      </p:sp>
      <p:sp>
        <p:nvSpPr>
          <p:cNvPr id="7" name="Slayt Numarası Yer Tutucusu 5"/>
          <p:cNvSpPr txBox="1">
            <a:spLocks/>
          </p:cNvSpPr>
          <p:nvPr/>
        </p:nvSpPr>
        <p:spPr bwMode="auto">
          <a:xfrm>
            <a:off x="7671682" y="6245225"/>
            <a:ext cx="1794579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tr-T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ABC87D60-5375-4536-9226-BB93730D033E}" type="slidenum">
              <a:rPr lang="tr-TR" smtClean="0"/>
              <a:pPr>
                <a:defRPr/>
              </a:pPr>
              <a:t>13</a:t>
            </a:fld>
            <a:endParaRPr lang="tr-TR"/>
          </a:p>
        </p:txBody>
      </p:sp>
      <p:pic>
        <p:nvPicPr>
          <p:cNvPr id="8" name="Picture 2" descr="tara0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0"/>
            <a:ext cx="46440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531385" y="2143125"/>
            <a:ext cx="726377" cy="1793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r-TR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364088" y="1744663"/>
            <a:ext cx="847886" cy="14446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r-TR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7354321" y="520700"/>
            <a:ext cx="1080504" cy="964083"/>
          </a:xfrm>
          <a:prstGeom prst="rect">
            <a:avLst/>
          </a:prstGeom>
          <a:solidFill>
            <a:srgbClr val="C0C0C0">
              <a:alpha val="9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r-TR" dirty="0">
              <a:solidFill>
                <a:schemeClr val="bg2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tr-TR" sz="1400" b="1" dirty="0">
                <a:solidFill>
                  <a:schemeClr val="bg2"/>
                </a:solidFill>
              </a:rPr>
              <a:t>Fotoğraf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6742" y="2852936"/>
            <a:ext cx="7772400" cy="3240088"/>
          </a:xfrm>
        </p:spPr>
        <p:txBody>
          <a:bodyPr>
            <a:normAutofit/>
          </a:bodyPr>
          <a:lstStyle/>
          <a:p>
            <a:pPr algn="just" eaLnBrk="1" hangingPunct="1">
              <a:defRPr/>
            </a:pPr>
            <a:r>
              <a:rPr lang="tr-TR" sz="2800" b="1" dirty="0">
                <a:solidFill>
                  <a:srgbClr val="0000CC"/>
                </a:solidFill>
                <a:effectLst/>
                <a:cs typeface="Tahoma" pitchFamily="34" charset="0"/>
              </a:rPr>
              <a:t>10. </a:t>
            </a:r>
            <a:r>
              <a:rPr lang="tr-TR" sz="2800" dirty="0">
                <a:solidFill>
                  <a:srgbClr val="0000CC"/>
                </a:solidFill>
                <a:effectLst/>
                <a:cs typeface="Tahoma" pitchFamily="34" charset="0"/>
              </a:rPr>
              <a:t>Staj komisyonu, belirli dönemlerde toplanarak staj defterlerini ve staj Değerlendirme Fişlerini inceleyip, yapılan stajı öğrenci dosyalarına konmak üzere, '"</a:t>
            </a:r>
            <a:r>
              <a:rPr lang="tr-TR" sz="2800" b="1" dirty="0">
                <a:solidFill>
                  <a:srgbClr val="0000CC"/>
                </a:solidFill>
                <a:effectLst/>
                <a:cs typeface="Tahoma" pitchFamily="34" charset="0"/>
              </a:rPr>
              <a:t>başarılı / başarısız</a:t>
            </a:r>
            <a:r>
              <a:rPr lang="tr-TR" sz="2800" dirty="0">
                <a:solidFill>
                  <a:srgbClr val="0000CC"/>
                </a:solidFill>
                <a:effectLst/>
                <a:cs typeface="Tahoma" pitchFamily="34" charset="0"/>
              </a:rPr>
              <a:t>'' şeklinde değerlendirir. Staj değerlendirme sonuçları Bahar yarıyılı başlamadan önce panolarda öğrencilere duyurulur.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039927-FE2C-4BC2-ACDF-F9BFD8354138}" type="slidenum">
              <a:rPr lang="tr-TR"/>
              <a:pPr>
                <a:defRPr/>
              </a:pPr>
              <a:t>14</a:t>
            </a:fld>
            <a:endParaRPr lang="tr-TR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466742" y="260648"/>
            <a:ext cx="7704137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/>
          <a:lstStyle/>
          <a:p>
            <a:pPr algn="just">
              <a:lnSpc>
                <a:spcPct val="125000"/>
              </a:lnSpc>
              <a:defRPr/>
            </a:pPr>
            <a:r>
              <a:rPr lang="tr-TR" sz="2400" b="1" dirty="0">
                <a:solidFill>
                  <a:srgbClr val="0000CC"/>
                </a:solidFill>
                <a:cs typeface="Tahoma" pitchFamily="34" charset="0"/>
              </a:rPr>
              <a:t>9.</a:t>
            </a:r>
            <a:r>
              <a:rPr lang="tr-TR" sz="2400" dirty="0">
                <a:solidFill>
                  <a:srgbClr val="0000CC"/>
                </a:solidFill>
                <a:cs typeface="Tahoma" pitchFamily="34" charset="0"/>
              </a:rPr>
              <a:t> Staj sonunda, ''Staj İlkeleri'' ne uygun olarak hazırlanan staj defteri, Bölüm Başkanlığının  öğrenci panolarında duyurulan teslim tarihine kadar imza karşılığı bölüme teslim edilmelidir. </a:t>
            </a:r>
          </a:p>
          <a:p>
            <a:pPr algn="just">
              <a:lnSpc>
                <a:spcPct val="125000"/>
              </a:lnSpc>
              <a:defRPr/>
            </a:pPr>
            <a:endParaRPr lang="tr-TR" sz="2400" dirty="0">
              <a:solidFill>
                <a:srgbClr val="0000CC"/>
              </a:solidFill>
              <a:cs typeface="Tahoma" pitchFamily="34" charset="0"/>
            </a:endParaRPr>
          </a:p>
          <a:p>
            <a:pPr algn="just">
              <a:lnSpc>
                <a:spcPct val="125000"/>
              </a:lnSpc>
              <a:defRPr/>
            </a:pPr>
            <a:endParaRPr lang="tr-TR" sz="2400" dirty="0">
              <a:solidFill>
                <a:srgbClr val="0000CC"/>
              </a:solidFill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1F049D-90EB-440A-ABC9-404155ADF54B}" type="slidenum">
              <a:rPr lang="tr-TR" smtClean="0"/>
              <a:pPr>
                <a:defRPr/>
              </a:pPr>
              <a:t>15</a:t>
            </a:fld>
            <a:endParaRPr lang="tr-TR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99DE5960-C1BE-6384-C204-BC6723845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10344"/>
            <a:ext cx="4008391" cy="6237312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635EB4C5-170B-611F-25F1-EBB6E5356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6739" y="310344"/>
            <a:ext cx="4517749" cy="630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12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642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1"/>
            <a:ext cx="9144001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4784" y="248038"/>
            <a:ext cx="5297791" cy="1159200"/>
          </a:xfrm>
        </p:spPr>
        <p:txBody>
          <a:bodyPr anchor="ctr">
            <a:normAutofit/>
          </a:bodyPr>
          <a:lstStyle/>
          <a:p>
            <a:pPr algn="l" eaLnBrk="1" hangingPunct="1">
              <a:defRPr/>
            </a:pPr>
            <a:r>
              <a:rPr lang="tr-TR" sz="1900" b="1">
                <a:solidFill>
                  <a:srgbClr val="FFFFFF"/>
                </a:solidFill>
              </a:rPr>
              <a:t>11. </a:t>
            </a:r>
            <a:r>
              <a:rPr lang="tr-TR" sz="1900">
                <a:solidFill>
                  <a:srgbClr val="FFFFFF"/>
                </a:solidFill>
                <a:effectLst/>
              </a:rPr>
              <a:t>İki dönem halinde yapılması zorunlu olan stajlar, staj konularına göre aşağıda verilmiştir. Her dönemde yer alan konulardan </a:t>
            </a:r>
            <a:r>
              <a:rPr lang="tr-TR" sz="1900" b="1" u="sng">
                <a:solidFill>
                  <a:srgbClr val="FFFFFF"/>
                </a:solidFill>
                <a:effectLst/>
              </a:rPr>
              <a:t>en az biri</a:t>
            </a:r>
            <a:r>
              <a:rPr lang="tr-TR" sz="1900">
                <a:solidFill>
                  <a:srgbClr val="FFFFFF"/>
                </a:solidFill>
                <a:effectLst/>
              </a:rPr>
              <a:t> seçilmelidir</a:t>
            </a:r>
            <a:r>
              <a:rPr lang="tr-TR" sz="19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78239" y="6455664"/>
            <a:ext cx="33604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D4138A63-10D0-4280-A4D4-78D4BC64D767}" type="slidenum">
              <a:rPr lang="tr-TR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  <a:defRPr/>
              </a:pPr>
              <a:t>16</a:t>
            </a:fld>
            <a:endParaRPr lang="tr-TR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40546"/>
              </p:ext>
            </p:extLst>
          </p:nvPr>
        </p:nvGraphicFramePr>
        <p:xfrm>
          <a:off x="571875" y="1966293"/>
          <a:ext cx="8000250" cy="445216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1602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99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0003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i="1" dirty="0">
                          <a:effectLst/>
                        </a:rPr>
                        <a:t>1. Grup Staj Konuları</a:t>
                      </a:r>
                      <a:endParaRPr lang="tr-TR" sz="2400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8825" marR="9882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Grup Staj Konuları</a:t>
                      </a:r>
                    </a:p>
                  </a:txBody>
                  <a:tcPr marL="98825" marR="98825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894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382270" algn="l"/>
                        </a:tabLst>
                      </a:pPr>
                      <a:r>
                        <a:rPr lang="tr-TR" sz="2400" b="0">
                          <a:effectLst/>
                        </a:rPr>
                        <a:t>1. Yapay Lif Üretim Teknolojisi</a:t>
                      </a:r>
                      <a:endParaRPr lang="tr-TR" sz="2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825" marR="98825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tr-TR" sz="2400">
                          <a:effectLst/>
                        </a:rPr>
                        <a:t>1. Terbiye Teknolojisi</a:t>
                      </a:r>
                      <a:endParaRPr lang="tr-T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825" marR="9882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894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382270" algn="l"/>
                        </a:tabLst>
                      </a:pPr>
                      <a:r>
                        <a:rPr lang="tr-TR" sz="2400" b="0">
                          <a:effectLst/>
                        </a:rPr>
                        <a:t>2. İplikçilik Teknolojisi</a:t>
                      </a:r>
                      <a:endParaRPr lang="tr-TR" sz="2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825" marR="98825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tr-TR" sz="2400">
                          <a:effectLst/>
                        </a:rPr>
                        <a:t>2. Konfeksiyon Teknolojisi</a:t>
                      </a:r>
                      <a:endParaRPr lang="tr-T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825" marR="9882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894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382270" algn="l"/>
                        </a:tabLst>
                      </a:pPr>
                      <a:r>
                        <a:rPr lang="tr-TR" sz="2400" b="0">
                          <a:effectLst/>
                        </a:rPr>
                        <a:t>3. Dokuma Hazırlık ve Dokuma Teknolojisi</a:t>
                      </a:r>
                      <a:endParaRPr lang="tr-TR" sz="2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825" marR="98825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tr-TR" sz="2400">
                          <a:effectLst/>
                        </a:rPr>
                        <a:t>3. İleri Tekstil Üretim Teknikleri</a:t>
                      </a:r>
                      <a:endParaRPr lang="tr-T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825" marR="9882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32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382270" algn="l"/>
                        </a:tabLst>
                      </a:pPr>
                      <a:r>
                        <a:rPr lang="tr-TR" sz="2400" b="0">
                          <a:effectLst/>
                        </a:rPr>
                        <a:t>4. Örme Teknolojisi</a:t>
                      </a:r>
                      <a:endParaRPr lang="tr-TR" sz="2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825" marR="988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 </a:t>
                      </a:r>
                      <a:endParaRPr lang="tr-TR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8825" marR="9882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116632"/>
            <a:ext cx="7561263" cy="1152525"/>
          </a:xfrm>
        </p:spPr>
        <p:txBody>
          <a:bodyPr/>
          <a:lstStyle/>
          <a:p>
            <a:pPr algn="just">
              <a:defRPr/>
            </a:pPr>
            <a:r>
              <a:rPr lang="tr-TR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 </a:t>
            </a:r>
            <a:r>
              <a:rPr lang="tr-TR" sz="2800" dirty="0">
                <a:solidFill>
                  <a:srgbClr val="0000CC"/>
                </a:solidFill>
                <a:effectLst/>
              </a:rPr>
              <a:t>1. Grup stajı tamamlanmadan 2. </a:t>
            </a:r>
            <a:r>
              <a:rPr lang="tr-TR" sz="2800" dirty="0">
                <a:solidFill>
                  <a:srgbClr val="0000CC"/>
                </a:solidFill>
              </a:rPr>
              <a:t>Grup </a:t>
            </a:r>
            <a:r>
              <a:rPr lang="tr-TR" sz="2800" dirty="0">
                <a:solidFill>
                  <a:srgbClr val="0000CC"/>
                </a:solidFill>
                <a:effectLst/>
              </a:rPr>
              <a:t>stajı yapılamaz.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7A41F-9B49-4188-BEA3-4C540185C030}" type="slidenum">
              <a:rPr lang="tr-TR"/>
              <a:pPr>
                <a:defRPr/>
              </a:pPr>
              <a:t>17</a:t>
            </a:fld>
            <a:endParaRPr lang="tr-TR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55576" y="1484784"/>
            <a:ext cx="7772400" cy="225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9pPr>
          </a:lstStyle>
          <a:p>
            <a:pPr algn="just" eaLnBrk="1" hangingPunct="1">
              <a:defRPr/>
            </a:pPr>
            <a:r>
              <a:rPr lang="tr-TR" sz="2800" b="1" kern="0" dirty="0">
                <a:solidFill>
                  <a:srgbClr val="0000CC"/>
                </a:solidFill>
              </a:rPr>
              <a:t>13.</a:t>
            </a:r>
            <a:r>
              <a:rPr lang="tr-TR" sz="2800" kern="0" dirty="0">
                <a:solidFill>
                  <a:srgbClr val="0000CC"/>
                </a:solidFill>
              </a:rPr>
              <a:t> </a:t>
            </a:r>
            <a:r>
              <a:rPr lang="tr-TR" sz="2800" kern="0" dirty="0">
                <a:solidFill>
                  <a:srgbClr val="0000CC"/>
                </a:solidFill>
                <a:effectLst/>
              </a:rPr>
              <a:t>1. </a:t>
            </a:r>
            <a:r>
              <a:rPr lang="tr-TR" sz="2800" dirty="0">
                <a:solidFill>
                  <a:srgbClr val="0000CC"/>
                </a:solidFill>
                <a:effectLst/>
              </a:rPr>
              <a:t>Grup</a:t>
            </a:r>
            <a:r>
              <a:rPr lang="tr-TR" sz="2800" kern="0" dirty="0">
                <a:solidFill>
                  <a:srgbClr val="0000CC"/>
                </a:solidFill>
                <a:effectLst/>
              </a:rPr>
              <a:t> stajı, 2. sınıf Bahar yarıyılı bitiminde yapılır. Bu stajın yapılamaması durumunda 3. sınıf Bahar yarıyılı bitiminde,  2. </a:t>
            </a:r>
            <a:r>
              <a:rPr lang="tr-TR" sz="2800" dirty="0">
                <a:solidFill>
                  <a:srgbClr val="0000CC"/>
                </a:solidFill>
                <a:effectLst/>
              </a:rPr>
              <a:t>Grup</a:t>
            </a:r>
            <a:r>
              <a:rPr lang="tr-TR" sz="2800" kern="0" dirty="0">
                <a:solidFill>
                  <a:srgbClr val="0000CC"/>
                </a:solidFill>
                <a:effectLst/>
              </a:rPr>
              <a:t>  stajından önce olmak kaydıyla, yapılabilir.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55576" y="3933056"/>
            <a:ext cx="7772400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9pPr>
          </a:lstStyle>
          <a:p>
            <a:pPr algn="just" eaLnBrk="1" hangingPunct="1">
              <a:defRPr/>
            </a:pPr>
            <a:r>
              <a:rPr lang="tr-TR" sz="2800" b="1" kern="0" dirty="0">
                <a:solidFill>
                  <a:srgbClr val="0000CC"/>
                </a:solidFill>
              </a:rPr>
              <a:t>14. </a:t>
            </a:r>
            <a:r>
              <a:rPr lang="tr-TR" sz="2800" kern="0" dirty="0">
                <a:solidFill>
                  <a:srgbClr val="0000CC"/>
                </a:solidFill>
                <a:effectLst/>
              </a:rPr>
              <a:t>2. </a:t>
            </a:r>
            <a:r>
              <a:rPr lang="tr-TR" sz="2800" dirty="0">
                <a:solidFill>
                  <a:srgbClr val="0000CC"/>
                </a:solidFill>
                <a:effectLst/>
              </a:rPr>
              <a:t>Grup</a:t>
            </a:r>
            <a:r>
              <a:rPr lang="tr-TR" sz="2800" kern="0" dirty="0">
                <a:solidFill>
                  <a:srgbClr val="0000CC"/>
                </a:solidFill>
                <a:effectLst/>
              </a:rPr>
              <a:t> staj , 3. sınıf Bahar yarıyılı bitiminde yapılır. Bu stajın yapılamaması durumunda 4. sınıf Bahar yarıyılı bitiminde de yapılabilir. Ancak 1. </a:t>
            </a:r>
            <a:r>
              <a:rPr lang="tr-TR" sz="2800" dirty="0">
                <a:solidFill>
                  <a:srgbClr val="0000CC"/>
                </a:solidFill>
                <a:effectLst/>
              </a:rPr>
              <a:t>Grup</a:t>
            </a:r>
            <a:r>
              <a:rPr lang="tr-TR" sz="2800" kern="0" dirty="0">
                <a:solidFill>
                  <a:srgbClr val="0000CC"/>
                </a:solidFill>
                <a:effectLst/>
              </a:rPr>
              <a:t> stajı daha önce yapılmış olmalıdır.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3568" y="3573016"/>
            <a:ext cx="7772400" cy="10080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sz="4800" b="1" dirty="0">
                <a:solidFill>
                  <a:srgbClr val="0000CC"/>
                </a:solidFill>
              </a:rPr>
              <a:t>STAJ SIRASINDA </a:t>
            </a:r>
            <a:br>
              <a:rPr lang="tr-TR" sz="4800" b="1" dirty="0">
                <a:solidFill>
                  <a:srgbClr val="0000CC"/>
                </a:solidFill>
              </a:rPr>
            </a:br>
            <a:br>
              <a:rPr lang="tr-TR" sz="4800" b="1" dirty="0">
                <a:solidFill>
                  <a:srgbClr val="0000CC"/>
                </a:solidFill>
              </a:rPr>
            </a:br>
            <a:r>
              <a:rPr lang="tr-TR" sz="4800" b="1" dirty="0">
                <a:solidFill>
                  <a:srgbClr val="0000CC"/>
                </a:solidFill>
              </a:rPr>
              <a:t>İNCELENMESİ GEREKEN </a:t>
            </a:r>
            <a:br>
              <a:rPr lang="tr-TR" sz="4800" b="1" dirty="0">
                <a:solidFill>
                  <a:srgbClr val="0000CC"/>
                </a:solidFill>
              </a:rPr>
            </a:br>
            <a:br>
              <a:rPr lang="tr-TR" sz="4800" b="1" dirty="0">
                <a:solidFill>
                  <a:srgbClr val="0000CC"/>
                </a:solidFill>
              </a:rPr>
            </a:br>
            <a:r>
              <a:rPr lang="tr-TR" sz="4800" b="1" dirty="0">
                <a:solidFill>
                  <a:srgbClr val="0000CC"/>
                </a:solidFill>
              </a:rPr>
              <a:t>KONU ÖRNEKLERİ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0B68A-9BF2-4260-96C5-4BEDCE1C7123}" type="slidenum">
              <a:rPr lang="tr-TR"/>
              <a:pPr>
                <a:defRPr/>
              </a:pPr>
              <a:t>18</a:t>
            </a:fld>
            <a:endParaRPr lang="tr-T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Başlık 1"/>
          <p:cNvSpPr txBox="1">
            <a:spLocks/>
          </p:cNvSpPr>
          <p:nvPr/>
        </p:nvSpPr>
        <p:spPr bwMode="auto">
          <a:xfrm>
            <a:off x="1028699" y="294538"/>
            <a:ext cx="7421963" cy="103366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1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3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1. Grup Staj Konuları</a:t>
            </a:r>
          </a:p>
        </p:txBody>
      </p:sp>
      <p:sp>
        <p:nvSpPr>
          <p:cNvPr id="2" name="Dikdörtgen 1"/>
          <p:cNvSpPr/>
          <p:nvPr/>
        </p:nvSpPr>
        <p:spPr>
          <a:xfrm>
            <a:off x="1028699" y="2318197"/>
            <a:ext cx="7293023" cy="3683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u="sng"/>
              <a:t>1-YAPAY LİF VE FİLAMENT İPLİK ÜRETİM TEKNOLOJİSİ</a:t>
            </a:r>
            <a:endParaRPr lang="en-US" sz="1200"/>
          </a:p>
          <a:p>
            <a:pPr marL="28575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/>
              <a:t>Kullanılan kimyasal hammaddelerin tanınması, özellikleri.</a:t>
            </a:r>
          </a:p>
          <a:p>
            <a:pPr marL="28575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/>
              <a:t>Polimerizasyon sistemleri.			</a:t>
            </a:r>
          </a:p>
          <a:p>
            <a:pPr marL="28575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/>
              <a:t>Lif çekimi, kullanılan pompalar ve düzelerin incelenmesi.</a:t>
            </a:r>
          </a:p>
          <a:p>
            <a:pPr marL="28575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/>
              <a:t>Tow oluşumu, Çekim sistemleri ve özellikleri		</a:t>
            </a:r>
          </a:p>
          <a:p>
            <a:pPr marL="28575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/>
              <a:t>Kesikli   (stapel)   lif   oluşturma   aşamaları,   kıvırcıklandırma   ve kesim işlemleri.</a:t>
            </a:r>
          </a:p>
          <a:p>
            <a:pPr marL="28575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/>
              <a:t>Balyalama işlemleri				</a:t>
            </a:r>
          </a:p>
          <a:p>
            <a:pPr marL="28575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/>
              <a:t>İmalatın şema ve şekillerle izahı.	</a:t>
            </a:r>
          </a:p>
          <a:p>
            <a:pPr marL="28575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/>
              <a:t>Elde edilen liflerin özelliklerinin incelenmesi</a:t>
            </a:r>
          </a:p>
          <a:p>
            <a:pPr marL="28575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/>
              <a:t>Bobinaj işlemlerinin izahı.			</a:t>
            </a:r>
          </a:p>
          <a:p>
            <a:pPr marL="28575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/>
              <a:t>Filament iplik oluşturma aşamaları.	</a:t>
            </a:r>
          </a:p>
          <a:p>
            <a:pPr marL="28575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/>
              <a:t>Katlama/büküm ve tekstüre işlemleri, İmalatın şema ve şekillerle izahı.	</a:t>
            </a:r>
          </a:p>
          <a:p>
            <a:pPr marL="28575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/>
              <a:t>Elde edilen ipliklerin özelliklerinin ve kalite kontrolünün incelenmesi, test cihazlarının tanıtımı, test çıktıları</a:t>
            </a:r>
          </a:p>
          <a:p>
            <a:pPr marL="28575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/>
              <a:t>Konuyla ilgili en az 5 adet teknik resim çizimi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78240" y="6455431"/>
            <a:ext cx="33443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B2C1AF4C-5DCE-4CB6-BF62-E3FBB2DC262B}" type="slidenum"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  <a:defRPr/>
              </a:pPr>
              <a:t>19</a:t>
            </a:fld>
            <a:endParaRPr lang="en-US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6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3088" name="Rectangle 3087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91835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71352" y="350196"/>
            <a:ext cx="3485178" cy="16245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defRPr/>
            </a:pPr>
            <a:r>
              <a:rPr lang="en-US" sz="1900">
                <a:effectLst/>
              </a:rPr>
              <a:t> </a:t>
            </a:r>
            <a:r>
              <a:rPr lang="en-US" sz="1900" b="1">
                <a:effectLst/>
              </a:rPr>
              <a:t>Ç.Ü. MÜHENDİSLİK FAKÜLTESİ </a:t>
            </a:r>
            <a:br>
              <a:rPr lang="en-US" sz="1900">
                <a:effectLst/>
              </a:rPr>
            </a:br>
            <a:r>
              <a:rPr lang="en-US" sz="1900" b="1">
                <a:effectLst/>
              </a:rPr>
              <a:t>TEKSTİL MÜHENDİSLİĞİ BÖLÜMÜ </a:t>
            </a:r>
            <a:br>
              <a:rPr lang="en-US" sz="1900">
                <a:effectLst/>
              </a:rPr>
            </a:br>
            <a:r>
              <a:rPr lang="en-US" sz="1900" b="1" u="sng">
                <a:effectLst/>
              </a:rPr>
              <a:t>STAJ (PRATİK ÇALIŞMA) İLKELERİ</a:t>
            </a:r>
            <a:r>
              <a:rPr lang="en-US" sz="1900">
                <a:effectLst/>
              </a:rPr>
              <a:t> 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571351" y="2743200"/>
            <a:ext cx="3485179" cy="36131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700" b="1">
                <a:effectLst>
                  <a:outerShdw blurRad="38100" dist="38100" dir="2700000" algn="tl">
                    <a:srgbClr val="000000"/>
                  </a:outerShdw>
                </a:effectLst>
              </a:rPr>
              <a:t>1.</a:t>
            </a:r>
            <a:r>
              <a:rPr lang="en-US" sz="1700" b="1"/>
              <a:t> </a:t>
            </a:r>
            <a:r>
              <a:rPr lang="en-US" sz="1700"/>
              <a:t>Bu ilkeler, Tekstil Mühendisliği Bölümü öğrencilerinin yapacakları stajların uygulama ve değerlendirmesi amacı hazırlanmıştır. </a:t>
            </a:r>
          </a:p>
        </p:txBody>
      </p:sp>
      <p:pic>
        <p:nvPicPr>
          <p:cNvPr id="3082" name="Picture 3081">
            <a:extLst>
              <a:ext uri="{FF2B5EF4-FFF2-40B4-BE49-F238E27FC236}">
                <a16:creationId xmlns:a16="http://schemas.microsoft.com/office/drawing/2014/main" id="{B4DFE355-C629-44CE-68CB-D93C6A6EF4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446" r="29012"/>
          <a:stretch>
            <a:fillRect/>
          </a:stretch>
        </p:blipFill>
        <p:spPr>
          <a:xfrm>
            <a:off x="4572000" y="1"/>
            <a:ext cx="4577118" cy="6858000"/>
          </a:xfrm>
          <a:prstGeom prst="rect">
            <a:avLst/>
          </a:prstGeom>
        </p:spPr>
      </p:pic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49390" y="6356350"/>
            <a:ext cx="24003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45FC824E-0F65-4226-84ED-3C90C0969905}" type="slidenum">
              <a:rPr lang="en-US" sz="1200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</a:t>
            </a:fld>
            <a:endParaRPr lang="en-US" sz="1200">
              <a:solidFill>
                <a:srgbClr val="FFFFFF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C91DA-428D-40F7-B115-CDBCC984F9B6}" type="slidenum">
              <a:rPr lang="tr-TR"/>
              <a:pPr>
                <a:defRPr/>
              </a:pPr>
              <a:t>20</a:t>
            </a:fld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168393" y="260648"/>
            <a:ext cx="8766720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900" b="1" u="sng" dirty="0"/>
              <a:t>2- İPLİKÇİLİK TEKNOLOJİSİ</a:t>
            </a:r>
            <a:endParaRPr lang="tr-TR" sz="900" dirty="0"/>
          </a:p>
          <a:p>
            <a:r>
              <a:rPr lang="tr-TR" sz="900" dirty="0"/>
              <a:t>Aşağıdaki konu başlıklarından en az bir tanesi seçilmelidir.</a:t>
            </a:r>
          </a:p>
          <a:p>
            <a:r>
              <a:rPr lang="tr-TR" sz="900" b="1" dirty="0"/>
              <a:t>a) Pamuk İplikçiliği</a:t>
            </a:r>
            <a:endParaRPr lang="tr-TR" sz="9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tr-TR" sz="900" dirty="0"/>
              <a:t>İşletme içi organizasyonun incelenmesi.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tr-TR" sz="900" dirty="0"/>
              <a:t>İdari ve teknik çalışma şeması, iş bölümü, hiyerarşik yapı.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tr-TR" sz="900" dirty="0"/>
              <a:t>Çeşitli </a:t>
            </a:r>
            <a:r>
              <a:rPr lang="tr-TR" sz="900" dirty="0" err="1"/>
              <a:t>mamül</a:t>
            </a:r>
            <a:r>
              <a:rPr lang="tr-TR" sz="900" dirty="0"/>
              <a:t> üretimi için işletme içi planın yapılması  ve uygulanmasının incelenmesi.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tr-TR" sz="900" dirty="0"/>
              <a:t>Liflere uygulanan kalite kontrol testleri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tr-TR" sz="900" dirty="0"/>
              <a:t>Harman-Hallaç Dairesi:    Harman    Hallaç    dairesinin    incelenmesi, harmanlama  teknikleri,  iş akış şeması,  yapılan  işlemlerin  açıklanması, açma ve temizleme sistemlerinin incelenmesi.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tr-TR" sz="900" dirty="0"/>
              <a:t>Tarak Dairesi:  Tarak izahı, taraktan çıkan şeridin kontrolü, uygulanan işlemler, tarak makinası elemanları, bakımı  ve ayarları.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tr-TR" sz="900" dirty="0"/>
              <a:t>Tarama  (Penye)  Dairesi:  Tarama  işlemi,  Makinaların  çalışma  prensibi, ayarlar.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tr-TR" sz="900" dirty="0"/>
              <a:t>Cer Dairesi:  Cer makinelerinin (dublaj) işlemi, makina ayarları.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tr-TR" sz="900" dirty="0"/>
              <a:t>Fitil prosesi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tr-TR" sz="900" dirty="0"/>
              <a:t>Eğirme Makinaları: incelenmesi, temel prensiplerinin açıklanması, şekillerle izahı, büküm ve numara ayarları.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tr-TR" sz="900" dirty="0"/>
              <a:t>Katlama, büküm, </a:t>
            </a:r>
            <a:r>
              <a:rPr lang="tr-TR" sz="900" dirty="0" err="1"/>
              <a:t>bobinleme</a:t>
            </a:r>
            <a:r>
              <a:rPr lang="tr-TR" sz="900" dirty="0"/>
              <a:t> prosesleri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tr-TR" sz="900" dirty="0"/>
              <a:t>Konuyla ilgili iplik kalite kontrol işlemleri, test cihazlarının tanıtımı, test çıktıları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tr-TR" sz="900" dirty="0"/>
              <a:t>Konuyla ilgili en az 5 adet teknik resim çizimi</a:t>
            </a:r>
          </a:p>
          <a:p>
            <a:r>
              <a:rPr lang="tr-TR" sz="900" b="1" dirty="0"/>
              <a:t> </a:t>
            </a:r>
            <a:endParaRPr lang="tr-TR" sz="900" dirty="0"/>
          </a:p>
          <a:p>
            <a:r>
              <a:rPr lang="tr-TR" sz="900" b="1" dirty="0"/>
              <a:t>b) Yün İplikçiliği			</a:t>
            </a:r>
            <a:endParaRPr lang="tr-TR" sz="9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tr-TR" sz="900" dirty="0"/>
              <a:t>İşletme içi organizasyonun incelenmesi.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tr-TR" sz="900" dirty="0"/>
              <a:t>İdari ve teknik çalışma şeması, iş bölümü, hiyerarşik yapı.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tr-TR" sz="900" dirty="0"/>
              <a:t>Çeşitli </a:t>
            </a:r>
            <a:r>
              <a:rPr lang="tr-TR" sz="900" dirty="0" err="1"/>
              <a:t>mamül</a:t>
            </a:r>
            <a:r>
              <a:rPr lang="tr-TR" sz="900" dirty="0"/>
              <a:t> üretimi için işletme içi planın yapılması  ve uygulanmasının incelenmesi.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tr-TR" sz="900" dirty="0"/>
              <a:t>Liflere uygulanan kalite kontrol testleri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tr-TR" sz="900" dirty="0"/>
              <a:t>Tefrik Dairesi: Yün </a:t>
            </a:r>
            <a:r>
              <a:rPr lang="tr-TR" sz="900" dirty="0" err="1"/>
              <a:t>tefriğinin</a:t>
            </a:r>
            <a:r>
              <a:rPr lang="tr-TR" sz="900" dirty="0"/>
              <a:t> yapılması, dikkat edilmesi gereken hususlar, harmanlama.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tr-TR" sz="900" dirty="0"/>
              <a:t>Temizleme-Yıkama:  Yıkama  Sistemleri,  makinanın  çalışma  prensibi, kurutma 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tr-TR" sz="900" dirty="0"/>
              <a:t>Tarak Dairesi: Taraklamanın   amacı, makinanın çalışma organları, şekillerle izahı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tr-TR" sz="900" dirty="0"/>
              <a:t>Cer Dairesi: Makinaların incelenmesi, görevleri, ayarlar.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tr-TR" sz="900" dirty="0"/>
              <a:t>Tarama Dairesi: Taramanın amacı, incelenmesi, makina ayarları.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tr-TR" sz="900" dirty="0" err="1"/>
              <a:t>Finisör</a:t>
            </a:r>
            <a:r>
              <a:rPr lang="tr-TR" sz="900" dirty="0"/>
              <a:t> veya   fitil   dairesi: Makinanın   görevleri,   çalışma   prensibi, şekillerle izahı ve fitil teşekkülünün incelenmesi.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tr-TR" sz="900" dirty="0"/>
              <a:t>Eğirme Dairesi: Makinanın çalışma prensibinin şekillerle izahı.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tr-TR" sz="900" dirty="0"/>
              <a:t>Katlama, büküm, </a:t>
            </a:r>
            <a:r>
              <a:rPr lang="tr-TR" sz="900" dirty="0" err="1"/>
              <a:t>bobinleme</a:t>
            </a:r>
            <a:r>
              <a:rPr lang="tr-TR" sz="900" dirty="0"/>
              <a:t> prosesleri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tr-TR" sz="900" dirty="0"/>
              <a:t>Konuyla ilgili iplik kalite kontrol işlemleri, test cihazlarının tanıtımı, test çıktıları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tr-TR" sz="900" dirty="0"/>
              <a:t>Konuyla ilgili en az 5 adet teknik resim çizimi</a:t>
            </a:r>
          </a:p>
          <a:p>
            <a:r>
              <a:rPr lang="tr-TR" sz="900" dirty="0"/>
              <a:t> </a:t>
            </a:r>
          </a:p>
          <a:p>
            <a:r>
              <a:rPr lang="tr-TR" sz="900" b="1" dirty="0"/>
              <a:t>c) Fantezi Ve Teknik İçerikli İplik Üretimi</a:t>
            </a:r>
            <a:endParaRPr lang="tr-TR" sz="9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tr-TR" sz="900" dirty="0"/>
              <a:t>İşletme içi organizasyonun incelenmesi.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tr-TR" sz="900" dirty="0"/>
              <a:t>İdari ve teknik çalışma şeması, iş bölümü, hiyerarşik yapı.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tr-TR" sz="900" dirty="0"/>
              <a:t>Çeşitli </a:t>
            </a:r>
            <a:r>
              <a:rPr lang="tr-TR" sz="900" dirty="0" err="1"/>
              <a:t>mamül</a:t>
            </a:r>
            <a:r>
              <a:rPr lang="tr-TR" sz="900" dirty="0"/>
              <a:t> üretimi için işletme içi planın yapılması  ve uygulanmasının incelenmesi.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tr-TR" sz="900" dirty="0"/>
              <a:t>Fantezi iplik üretim yöntemleri		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tr-TR" sz="900" dirty="0"/>
              <a:t>Fantezi ipliklerin özellikleri ve kullanım alanları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tr-TR" sz="900" dirty="0"/>
              <a:t>Teknik içerikli iplik üretim yöntemleri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tr-TR" sz="900" dirty="0"/>
              <a:t>Teknik içerikli iplik özellikleri, kullanım alanları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tr-TR" sz="900" dirty="0"/>
              <a:t>İp, sicim, halat üretimi ve kullanım alanları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tr-TR" sz="900" dirty="0"/>
              <a:t>Konuyla ilgili iplik kalite kontrol işlemleri, test cihazlarının tanıtımı, test çıktıları 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tr-TR" sz="900" dirty="0"/>
              <a:t>Konuyla ilgili en az 5 adet teknik resim çizimi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E6E1ED-DFD6-4E8C-9FAC-27E5FD6611CC}" type="slidenum">
              <a:rPr lang="tr-TR"/>
              <a:pPr>
                <a:defRPr/>
              </a:pPr>
              <a:t>21</a:t>
            </a:fld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246762" y="404664"/>
            <a:ext cx="864096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b="1" u="sng" dirty="0"/>
              <a:t>3- DOKUMA HAZIRLIK VE DOKUMA TEKNOLOJİSİ</a:t>
            </a:r>
            <a:endParaRPr lang="tr-TR" sz="14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tr-TR" sz="1400" dirty="0"/>
              <a:t>İşletme içi organizasyonun incelenmesi.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tr-TR" sz="1400" dirty="0"/>
              <a:t>İdari ve teknik çalışma şeması, iş bölümü, hiyerarşik yapı.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tr-TR" sz="1400" dirty="0"/>
              <a:t>Çeşitli </a:t>
            </a:r>
            <a:r>
              <a:rPr lang="tr-TR" sz="1400" dirty="0" err="1"/>
              <a:t>mamül</a:t>
            </a:r>
            <a:r>
              <a:rPr lang="tr-TR" sz="1400" dirty="0"/>
              <a:t> üretimi için işletme içi planın yapılması  ve uygulanmasının incelenmesi.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tr-TR" sz="1400" dirty="0"/>
              <a:t>Aktarma, iplik temizleme işlemleri.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tr-TR" sz="1400" dirty="0"/>
              <a:t>Katlama,    </a:t>
            </a:r>
            <a:r>
              <a:rPr lang="tr-TR" sz="1400" dirty="0" err="1"/>
              <a:t>bobinleme</a:t>
            </a:r>
            <a:r>
              <a:rPr lang="tr-TR" sz="1400" dirty="0"/>
              <a:t>    işlemleri    ve    kullanılan    makinaların incelenmesi.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tr-TR" sz="1400" dirty="0"/>
              <a:t>Büküm işlemi.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tr-TR" sz="1400" dirty="0"/>
              <a:t>Çözgü hazırlama.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tr-TR" sz="1400" dirty="0"/>
              <a:t>Haşıl  Dairesi:  Haşıl  makinasının   incelenmesi,   haşıl  kurutma sistemleri.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tr-TR" sz="1400" dirty="0"/>
              <a:t>Desen oluşturma ve ilgili hazırlıklar.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tr-TR" sz="1400" dirty="0" err="1"/>
              <a:t>Tahar</a:t>
            </a:r>
            <a:r>
              <a:rPr lang="tr-TR" sz="1400" dirty="0"/>
              <a:t> Dairesi: </a:t>
            </a:r>
            <a:r>
              <a:rPr lang="tr-TR" sz="1400" dirty="0" err="1"/>
              <a:t>Tahar</a:t>
            </a:r>
            <a:r>
              <a:rPr lang="tr-TR" sz="1400" dirty="0"/>
              <a:t> işlemi ve </a:t>
            </a:r>
            <a:r>
              <a:rPr lang="tr-TR" sz="1400" dirty="0" err="1"/>
              <a:t>tahar</a:t>
            </a:r>
            <a:r>
              <a:rPr lang="tr-TR" sz="1400" dirty="0"/>
              <a:t> makinalarının incelenmesi, </a:t>
            </a:r>
            <a:r>
              <a:rPr lang="tr-TR" sz="1400" dirty="0" err="1"/>
              <a:t>tahar</a:t>
            </a:r>
            <a:r>
              <a:rPr lang="tr-TR" sz="1400" dirty="0"/>
              <a:t> örnekleri.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tr-TR" sz="1400" dirty="0"/>
              <a:t>Dokuma  tezgahları:  İşletmede  bulunan  dokuma  tezgahlarının tanıtımı.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tr-TR" sz="1400" dirty="0"/>
              <a:t>Ağızlık açma,  atkı atma,  regülatörler ve  kontrol  sistemlerinin incelenmesi, şekillerle izah edilmesi.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tr-TR" sz="1400" dirty="0"/>
              <a:t>Ham kumaş kalite kontrolü, test cihazlarının tanıtımı, test çıktıları, kumaş örnekleri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tr-TR" sz="1400" dirty="0"/>
              <a:t>Konuyla ilgili en az 5 adet teknik resim çizimi</a:t>
            </a:r>
          </a:p>
          <a:p>
            <a:r>
              <a:rPr lang="tr-TR" sz="1400" dirty="0"/>
              <a:t> </a:t>
            </a:r>
          </a:p>
          <a:p>
            <a:r>
              <a:rPr lang="tr-TR" sz="1400" dirty="0"/>
              <a:t> </a:t>
            </a:r>
          </a:p>
          <a:p>
            <a:r>
              <a:rPr lang="tr-TR" sz="1400" b="1" u="sng" dirty="0"/>
              <a:t>4- ÖRME TEKNOLOJİSİ (ATKI VE/VEYA ÇÖZGÜ ÖRMECİLİĞİ)</a:t>
            </a:r>
            <a:endParaRPr lang="tr-TR" sz="14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tr-TR" sz="1400" dirty="0"/>
              <a:t>İşletme içi organizasyonun incelenmesi.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tr-TR" sz="1400" dirty="0"/>
              <a:t>İdari ve teknik çalışma şeması, iş bölümü, hiyerarşik yapı.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tr-TR" sz="1400" dirty="0"/>
              <a:t>Çeşitli </a:t>
            </a:r>
            <a:r>
              <a:rPr lang="tr-TR" sz="1400" dirty="0" err="1"/>
              <a:t>mamül</a:t>
            </a:r>
            <a:r>
              <a:rPr lang="tr-TR" sz="1400" dirty="0"/>
              <a:t> üretimi için işletme içi planın yapılması  ve uygulanmasının incelenmesi.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tr-TR" sz="1400" dirty="0"/>
              <a:t>İşletmedeki örme makinelerinin tanıtımı, çalışma prensipleri.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tr-TR" sz="1400" dirty="0"/>
              <a:t>Makine, iğne ve gerginlik ayarları.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tr-TR" sz="1400" dirty="0"/>
              <a:t>Örme deseninin hazırlanması.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tr-TR" sz="1400" dirty="0"/>
              <a:t>Konuyla ilgili kalite kontrol işlemleri, test cihazlarının tanıtımı, test çıktıları, kumaş örnekleri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tr-TR" sz="1400" dirty="0"/>
              <a:t>Konuyla ilgili en az 5 adet teknik resim çizimi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60636"/>
          </a:xfrm>
        </p:spPr>
        <p:txBody>
          <a:bodyPr/>
          <a:lstStyle/>
          <a:p>
            <a:r>
              <a:rPr lang="tr-TR" dirty="0"/>
              <a:t>2. Grup Staj Konuları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980728"/>
            <a:ext cx="8496944" cy="532859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1000" b="1" u="sng" dirty="0">
                <a:effectLst/>
              </a:rPr>
              <a:t>1. TERBİYE TEKNOLOJİSİ (Ön Terbiye, Renklendirme/Baskı ve Bitim İşlemleri)</a:t>
            </a:r>
            <a:endParaRPr lang="tr-TR" sz="1000" dirty="0">
              <a:effectLst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r-TR" sz="1000" dirty="0">
                <a:effectLst/>
              </a:rPr>
              <a:t>İşletme içi organizasyonun incelenmesi.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r-TR" sz="1000" dirty="0">
                <a:effectLst/>
              </a:rPr>
              <a:t>İdari ve teknik çalışma şeması, iş bölümü, hiyerarşik yapı.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r-TR" sz="1000" dirty="0">
                <a:effectLst/>
              </a:rPr>
              <a:t>Çeşitli </a:t>
            </a:r>
            <a:r>
              <a:rPr lang="tr-TR" sz="1000" dirty="0" err="1">
                <a:effectLst/>
              </a:rPr>
              <a:t>mamül</a:t>
            </a:r>
            <a:r>
              <a:rPr lang="tr-TR" sz="1000" dirty="0">
                <a:effectLst/>
              </a:rPr>
              <a:t> üretimi için işletme içi planın yapılması ve uygulanmasının incelenmesi.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1000" b="1" dirty="0">
                <a:effectLst/>
              </a:rPr>
              <a:t> </a:t>
            </a:r>
            <a:endParaRPr lang="tr-TR" sz="1000" dirty="0">
              <a:effectLst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1000" b="1" dirty="0">
                <a:effectLst/>
              </a:rPr>
              <a:t>Ön Terbiye</a:t>
            </a:r>
            <a:endParaRPr lang="tr-TR" sz="1000" dirty="0">
              <a:effectLst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r-TR" sz="1000" dirty="0">
                <a:effectLst/>
              </a:rPr>
              <a:t>Elyaf, </a:t>
            </a:r>
            <a:r>
              <a:rPr lang="tr-TR" sz="1000" dirty="0" err="1">
                <a:effectLst/>
              </a:rPr>
              <a:t>Tops</a:t>
            </a:r>
            <a:r>
              <a:rPr lang="tr-TR" sz="1000" dirty="0">
                <a:effectLst/>
              </a:rPr>
              <a:t>, İplik, Kumaş Ön Terbiyeleri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r-TR" sz="1000" dirty="0">
                <a:effectLst/>
              </a:rPr>
              <a:t>Haşıl Sökme,    Yakma,    Makaslama,    Fırçalama,    Ağartma,    </a:t>
            </a:r>
            <a:r>
              <a:rPr lang="tr-TR" sz="1000" dirty="0" err="1">
                <a:effectLst/>
              </a:rPr>
              <a:t>Merserizasyon</a:t>
            </a:r>
            <a:r>
              <a:rPr lang="tr-TR" sz="1000" dirty="0">
                <a:effectLst/>
              </a:rPr>
              <a:t>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r-TR" sz="1000" dirty="0">
                <a:effectLst/>
              </a:rPr>
              <a:t>Karbonizasyon, Pişirme vs..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r-TR" sz="1000" dirty="0">
                <a:effectLst/>
              </a:rPr>
              <a:t>Aplikasyon  yöntemleri  (Çektirme,  Emdirme,  Sürme,  Püskürtme  vs..),  kullanılan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r-TR" sz="1000" dirty="0">
                <a:effectLst/>
              </a:rPr>
              <a:t>makinalar ve çalışma prensiplerinin incelenmesi.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r-TR" sz="1000" dirty="0">
                <a:effectLst/>
              </a:rPr>
              <a:t>Yıkama uygulamalarında kullanılan  makinalar,  çalışma  prensipleri  ve  kullanılan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r-TR" sz="1000" dirty="0">
                <a:effectLst/>
              </a:rPr>
              <a:t>Yıkama maddeleriyle birlikte etki mekanizmalarının incelenmesi.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r-TR" sz="1000" dirty="0">
                <a:effectLst/>
              </a:rPr>
              <a:t>Kurutma makinaları, çalışma prensipleri ve enerji tüketimlerinin incelenmesi.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1000" dirty="0">
                <a:effectLst/>
              </a:rPr>
              <a:t>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1000" b="1" dirty="0">
                <a:effectLst/>
              </a:rPr>
              <a:t>Renklendirme </a:t>
            </a:r>
            <a:endParaRPr lang="tr-TR" sz="1000" dirty="0">
              <a:effectLst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r-TR" sz="1000" dirty="0">
                <a:effectLst/>
              </a:rPr>
              <a:t>Boyama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r-TR" sz="1000" dirty="0">
                <a:effectLst/>
              </a:rPr>
              <a:t>Boyama uygulamalarında kullanılan boyarmaddeler, tekstil yardımcı  maddeleri ve aplikasyon yöntemlerinin (Çektirme, Emdirme, Püskürtme vs..) incelenmesi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r-TR" sz="1000" dirty="0">
                <a:effectLst/>
              </a:rPr>
              <a:t>Elyaf, </a:t>
            </a:r>
            <a:r>
              <a:rPr lang="tr-TR" sz="1000" dirty="0" err="1">
                <a:effectLst/>
              </a:rPr>
              <a:t>Tops</a:t>
            </a:r>
            <a:r>
              <a:rPr lang="tr-TR" sz="1000" dirty="0">
                <a:effectLst/>
              </a:rPr>
              <a:t>, İplik, Kumaş ve Hazır giysi formlarında boyama uygulamaları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r-TR" sz="1000" dirty="0">
                <a:effectLst/>
              </a:rPr>
              <a:t>Uygulamalarda  kullanılan  </a:t>
            </a:r>
            <a:r>
              <a:rPr lang="tr-TR" sz="1000" dirty="0" err="1">
                <a:effectLst/>
              </a:rPr>
              <a:t>Kontinü</a:t>
            </a:r>
            <a:r>
              <a:rPr lang="tr-TR" sz="1000" dirty="0">
                <a:effectLst/>
              </a:rPr>
              <a:t>,  Çile,  Bobin,  Halat,  Açık  En  vs..  Boyama makinaları  ve çalışma prensiplerinin incelenmesi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r-TR" sz="1000" dirty="0">
                <a:effectLst/>
              </a:rPr>
              <a:t>Boyama uygulamaları     sonrasında   renk   haslıklarının   geliştirilmesine   yönelik yapılan çalışmalar.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1000" dirty="0">
                <a:effectLst/>
              </a:rPr>
              <a:t>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1000" b="1" dirty="0">
                <a:effectLst/>
              </a:rPr>
              <a:t>Baskı</a:t>
            </a:r>
            <a:endParaRPr lang="tr-TR" sz="1000" dirty="0">
              <a:effectLst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r-TR" sz="1000" dirty="0">
                <a:effectLst/>
              </a:rPr>
              <a:t>Baskı uygulamalarında kullanılan boyarmaddeler, tekstil  yardımcı   maddelerinin incelenmesi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r-TR" sz="1000" dirty="0">
                <a:effectLst/>
              </a:rPr>
              <a:t>Baskıda şablon oluşturmak üzere uygulanan yöntemler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r-TR" sz="1000" dirty="0" err="1">
                <a:effectLst/>
              </a:rPr>
              <a:t>Tops</a:t>
            </a:r>
            <a:r>
              <a:rPr lang="tr-TR" sz="1000" dirty="0">
                <a:effectLst/>
              </a:rPr>
              <a:t>,   İplik,   Kumaş  ve   Hazır   giysi   formları     için   baskı     yöntemlerinin   ve makinalarının incelenmesi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r-TR" sz="1000" dirty="0">
                <a:effectLst/>
              </a:rPr>
              <a:t>Baskı sonrasında   desenin   mamul   üzerine   sabitlenmesi   amacıyla   uygulanan işlemler ve kullanılan makinaların incelenmesi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1000" dirty="0">
                <a:effectLst/>
              </a:rPr>
              <a:t>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1000" b="1" dirty="0">
                <a:effectLst/>
              </a:rPr>
              <a:t>Bitim İşlemleri (Apre/</a:t>
            </a:r>
            <a:r>
              <a:rPr lang="tr-TR" sz="1000" b="1" dirty="0" err="1">
                <a:effectLst/>
              </a:rPr>
              <a:t>Finish</a:t>
            </a:r>
            <a:r>
              <a:rPr lang="tr-TR" sz="1000" b="1" dirty="0">
                <a:effectLst/>
              </a:rPr>
              <a:t>)</a:t>
            </a:r>
            <a:endParaRPr lang="tr-TR" sz="1000" dirty="0">
              <a:effectLst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r-TR" sz="1000" dirty="0">
                <a:effectLst/>
              </a:rPr>
              <a:t>Uygulamada kullanılan apre maddelerinin incelenmesi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r-TR" sz="1000" dirty="0">
                <a:effectLst/>
              </a:rPr>
              <a:t>Apre uygulamalarında kullanılan aplikasyon yöntemlerinin (Emdirme, Sürme vs..) ve makinalarının çalışma prensipleriyle birlikte incelenmesi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r-TR" sz="1000" dirty="0">
                <a:effectLst/>
              </a:rPr>
              <a:t>Kumaşa uygulanan bitim işlemlerinin teknolojileriyle beraber anlatımı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r-TR" sz="1000" dirty="0">
                <a:effectLst/>
              </a:rPr>
              <a:t>Özel Apre uygulamaları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r-TR" sz="1000" dirty="0" err="1">
                <a:effectLst/>
              </a:rPr>
              <a:t>Mamül</a:t>
            </a:r>
            <a:r>
              <a:rPr lang="tr-TR" sz="1000" dirty="0">
                <a:effectLst/>
              </a:rPr>
              <a:t> kumaşa uygulanan kalite kontrol işlemleri, test cihazlarının tanıtımı, test çıktıları, kumaş örnekleri </a:t>
            </a:r>
            <a:endParaRPr lang="tr-TR" sz="100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1F049D-90EB-440A-ABC9-404155ADF54B}" type="slidenum">
              <a:rPr lang="tr-TR" smtClean="0"/>
              <a:pPr>
                <a:defRPr/>
              </a:pPr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56307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590465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tr-TR" sz="1000" b="1" u="sng" dirty="0">
                <a:effectLst/>
              </a:rPr>
              <a:t>2. KONFEKSİYON TEKNOLOJİSİ</a:t>
            </a:r>
            <a:endParaRPr lang="tr-TR" sz="1000" dirty="0">
              <a:effectLst/>
            </a:endParaRPr>
          </a:p>
          <a:p>
            <a:pPr lvl="0">
              <a:spcBef>
                <a:spcPts val="0"/>
              </a:spcBef>
            </a:pPr>
            <a:r>
              <a:rPr lang="tr-TR" sz="1000" dirty="0">
                <a:effectLst/>
              </a:rPr>
              <a:t>İşletme içi organizasyonun incelenmesi.</a:t>
            </a:r>
          </a:p>
          <a:p>
            <a:pPr lvl="0">
              <a:spcBef>
                <a:spcPts val="0"/>
              </a:spcBef>
            </a:pPr>
            <a:r>
              <a:rPr lang="tr-TR" sz="1000" dirty="0">
                <a:effectLst/>
              </a:rPr>
              <a:t>İdari ve teknik çalışma şeması, iş bölümü, hiyerarşik yapı.</a:t>
            </a:r>
          </a:p>
          <a:p>
            <a:pPr lvl="0">
              <a:spcBef>
                <a:spcPts val="0"/>
              </a:spcBef>
            </a:pPr>
            <a:r>
              <a:rPr lang="tr-TR" sz="1000" dirty="0">
                <a:effectLst/>
              </a:rPr>
              <a:t>Çeşitli </a:t>
            </a:r>
            <a:r>
              <a:rPr lang="tr-TR" sz="1000" dirty="0" err="1">
                <a:effectLst/>
              </a:rPr>
              <a:t>mamül</a:t>
            </a:r>
            <a:r>
              <a:rPr lang="tr-TR" sz="1000" dirty="0">
                <a:effectLst/>
              </a:rPr>
              <a:t> üretimi için işletme içi planın yapılması  ve uygulanmasının incelenmesi.</a:t>
            </a:r>
          </a:p>
          <a:p>
            <a:pPr lvl="0">
              <a:spcBef>
                <a:spcPts val="0"/>
              </a:spcBef>
            </a:pPr>
            <a:r>
              <a:rPr lang="tr-TR" sz="1000" dirty="0" err="1">
                <a:effectLst/>
              </a:rPr>
              <a:t>Satınalma</a:t>
            </a:r>
            <a:r>
              <a:rPr lang="tr-TR" sz="1000" dirty="0">
                <a:effectLst/>
              </a:rPr>
              <a:t>, pazarlama, üretim planlama</a:t>
            </a:r>
          </a:p>
          <a:p>
            <a:pPr lvl="0">
              <a:spcBef>
                <a:spcPts val="0"/>
              </a:spcBef>
            </a:pPr>
            <a:r>
              <a:rPr lang="tr-TR" sz="1000" dirty="0">
                <a:effectLst/>
              </a:rPr>
              <a:t>Kalıp hazırlama</a:t>
            </a:r>
          </a:p>
          <a:p>
            <a:pPr lvl="0">
              <a:spcBef>
                <a:spcPts val="0"/>
              </a:spcBef>
            </a:pPr>
            <a:r>
              <a:rPr lang="tr-TR" sz="1000" dirty="0">
                <a:effectLst/>
              </a:rPr>
              <a:t>Kumaş serimi   ve   kesim   işlemi:   Kullanılan makinalar ve yöntemlerin şekillerle izahı, dikkat edilmesi gereken hususlar.</a:t>
            </a:r>
          </a:p>
          <a:p>
            <a:pPr lvl="0">
              <a:spcBef>
                <a:spcPts val="0"/>
              </a:spcBef>
            </a:pPr>
            <a:r>
              <a:rPr lang="tr-TR" sz="1000" dirty="0">
                <a:effectLst/>
              </a:rPr>
              <a:t>Dikim işlemleri:  Dikiş makinalarının   incelenmesi,   iğne tipleri, dikiş tipleri.</a:t>
            </a:r>
          </a:p>
          <a:p>
            <a:pPr lvl="0">
              <a:spcBef>
                <a:spcPts val="0"/>
              </a:spcBef>
            </a:pPr>
            <a:r>
              <a:rPr lang="tr-TR" sz="1000" dirty="0">
                <a:effectLst/>
              </a:rPr>
              <a:t>Son işlemler</a:t>
            </a:r>
          </a:p>
          <a:p>
            <a:pPr lvl="0">
              <a:spcBef>
                <a:spcPts val="0"/>
              </a:spcBef>
            </a:pPr>
            <a:r>
              <a:rPr lang="tr-TR" sz="1000" dirty="0">
                <a:effectLst/>
              </a:rPr>
              <a:t>Konuyla ilgili kalite kontrol işlemleri, test cihazlarının tanıtımı, test çıktıları, kumaş örnekleri </a:t>
            </a:r>
          </a:p>
          <a:p>
            <a:pPr>
              <a:spcBef>
                <a:spcPts val="0"/>
              </a:spcBef>
            </a:pPr>
            <a:r>
              <a:rPr lang="tr-TR" sz="1000" dirty="0">
                <a:effectLst/>
              </a:rPr>
              <a:t>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tr-TR" sz="1000" b="1" u="sng" dirty="0">
                <a:effectLst/>
              </a:rPr>
              <a:t>3. İLERİ TEKSTİL ÜRETİM TEKNİKLERİ</a:t>
            </a:r>
            <a:endParaRPr lang="tr-TR" sz="1000" dirty="0">
              <a:effectLst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tr-TR" sz="1000" dirty="0">
                <a:effectLst/>
              </a:rPr>
              <a:t>Aşağıdaki konu başlıklarından en az bir tanesi seçilmelidir.</a:t>
            </a:r>
          </a:p>
          <a:p>
            <a:pPr marL="0" indent="0">
              <a:spcBef>
                <a:spcPts val="0"/>
              </a:spcBef>
              <a:buNone/>
            </a:pPr>
            <a:r>
              <a:rPr lang="tr-TR" sz="1000" b="1" dirty="0">
                <a:effectLst/>
              </a:rPr>
              <a:t>a) Dokusuz Yüzeyler</a:t>
            </a:r>
            <a:endParaRPr lang="tr-TR" sz="1000" dirty="0">
              <a:effectLst/>
            </a:endParaRPr>
          </a:p>
          <a:p>
            <a:pPr lvl="0">
              <a:spcBef>
                <a:spcPts val="0"/>
              </a:spcBef>
            </a:pPr>
            <a:r>
              <a:rPr lang="tr-TR" sz="1000" dirty="0">
                <a:effectLst/>
              </a:rPr>
              <a:t>İşletme içi organizasyonun incelenmesi.</a:t>
            </a:r>
          </a:p>
          <a:p>
            <a:pPr lvl="0">
              <a:spcBef>
                <a:spcPts val="0"/>
              </a:spcBef>
            </a:pPr>
            <a:r>
              <a:rPr lang="tr-TR" sz="1000" dirty="0">
                <a:effectLst/>
              </a:rPr>
              <a:t>İdari ve teknik çalışma şeması, iş bölümü, hiyerarşik yapı.</a:t>
            </a:r>
          </a:p>
          <a:p>
            <a:pPr lvl="0">
              <a:spcBef>
                <a:spcPts val="0"/>
              </a:spcBef>
            </a:pPr>
            <a:r>
              <a:rPr lang="tr-TR" sz="1000" dirty="0">
                <a:effectLst/>
              </a:rPr>
              <a:t>Çeşitli </a:t>
            </a:r>
            <a:r>
              <a:rPr lang="tr-TR" sz="1000" dirty="0" err="1">
                <a:effectLst/>
              </a:rPr>
              <a:t>mamül</a:t>
            </a:r>
            <a:r>
              <a:rPr lang="tr-TR" sz="1000" dirty="0">
                <a:effectLst/>
              </a:rPr>
              <a:t> üretimi için işletme içi planın yapılması  ve uygulanmasının incelenmesi.</a:t>
            </a:r>
          </a:p>
          <a:p>
            <a:pPr lvl="0">
              <a:spcBef>
                <a:spcPts val="0"/>
              </a:spcBef>
            </a:pPr>
            <a:r>
              <a:rPr lang="tr-TR" sz="1000" dirty="0">
                <a:effectLst/>
              </a:rPr>
              <a:t>Dokusuz yüzey üretiminde kullanılan liflerin ve özelliklerinin incelenmesi</a:t>
            </a:r>
          </a:p>
          <a:p>
            <a:pPr lvl="0">
              <a:spcBef>
                <a:spcPts val="0"/>
              </a:spcBef>
            </a:pPr>
            <a:r>
              <a:rPr lang="tr-TR" sz="1000" dirty="0">
                <a:effectLst/>
              </a:rPr>
              <a:t>Üretim tekniklerinin ve makinalarının incelenmesi.</a:t>
            </a:r>
          </a:p>
          <a:p>
            <a:pPr lvl="0">
              <a:spcBef>
                <a:spcPts val="0"/>
              </a:spcBef>
            </a:pPr>
            <a:r>
              <a:rPr lang="tr-TR" sz="1000" dirty="0" err="1">
                <a:effectLst/>
              </a:rPr>
              <a:t>Tafting</a:t>
            </a:r>
            <a:r>
              <a:rPr lang="tr-TR" sz="1000" dirty="0">
                <a:effectLst/>
              </a:rPr>
              <a:t> yüzeylerin, tülbent esaslı  dokusuz yüzeylerin, yapıştırma esaslı  dokusuz yüzeylerin özelliklerinin ve kullanım yerlerinin incelenmesi.</a:t>
            </a:r>
          </a:p>
          <a:p>
            <a:pPr lvl="0">
              <a:spcBef>
                <a:spcPts val="0"/>
              </a:spcBef>
            </a:pPr>
            <a:r>
              <a:rPr lang="tr-TR" sz="1000" dirty="0">
                <a:effectLst/>
              </a:rPr>
              <a:t>Konuyla ilgili kalite kontrol işlemleri, test cihazlarının tanıtımı, test çıktıları, kumaş örnekleri </a:t>
            </a:r>
          </a:p>
          <a:p>
            <a:pPr marL="0" lvl="0" indent="0">
              <a:spcBef>
                <a:spcPts val="0"/>
              </a:spcBef>
              <a:buNone/>
            </a:pPr>
            <a:endParaRPr lang="tr-TR" sz="1000" dirty="0">
              <a:effectLst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tr-TR" sz="1000" b="1" dirty="0">
                <a:effectLst/>
              </a:rPr>
              <a:t>b) Teknik Tekstiller</a:t>
            </a:r>
            <a:endParaRPr lang="tr-TR" sz="1000" dirty="0">
              <a:effectLst/>
            </a:endParaRPr>
          </a:p>
          <a:p>
            <a:pPr lvl="0">
              <a:spcBef>
                <a:spcPts val="0"/>
              </a:spcBef>
            </a:pPr>
            <a:r>
              <a:rPr lang="tr-TR" sz="1000" dirty="0">
                <a:effectLst/>
              </a:rPr>
              <a:t>İşletme içi organizasyonun incelenmesi.</a:t>
            </a:r>
          </a:p>
          <a:p>
            <a:pPr lvl="0">
              <a:spcBef>
                <a:spcPts val="0"/>
              </a:spcBef>
            </a:pPr>
            <a:r>
              <a:rPr lang="tr-TR" sz="1000" dirty="0">
                <a:effectLst/>
              </a:rPr>
              <a:t>İdari ve teknik çalışma şeması, iş bölümü, hiyerarşik yapı.</a:t>
            </a:r>
          </a:p>
          <a:p>
            <a:pPr lvl="0">
              <a:spcBef>
                <a:spcPts val="0"/>
              </a:spcBef>
            </a:pPr>
            <a:r>
              <a:rPr lang="tr-TR" sz="1000" dirty="0">
                <a:effectLst/>
              </a:rPr>
              <a:t>Çeşitli </a:t>
            </a:r>
            <a:r>
              <a:rPr lang="tr-TR" sz="1000" dirty="0" err="1">
                <a:effectLst/>
              </a:rPr>
              <a:t>mamül</a:t>
            </a:r>
            <a:r>
              <a:rPr lang="tr-TR" sz="1000" dirty="0">
                <a:effectLst/>
              </a:rPr>
              <a:t> üretimi için işletme içi planın yapılması  ve uygulanmasının incelenmesi.</a:t>
            </a:r>
          </a:p>
          <a:p>
            <a:pPr lvl="0">
              <a:spcBef>
                <a:spcPts val="0"/>
              </a:spcBef>
            </a:pPr>
            <a:r>
              <a:rPr lang="tr-TR" sz="1000" dirty="0">
                <a:effectLst/>
              </a:rPr>
              <a:t>Dokuma esaslı  teknik tekstiller.</a:t>
            </a:r>
          </a:p>
          <a:p>
            <a:pPr lvl="0">
              <a:spcBef>
                <a:spcPts val="0"/>
              </a:spcBef>
            </a:pPr>
            <a:r>
              <a:rPr lang="tr-TR" sz="1000" dirty="0">
                <a:effectLst/>
              </a:rPr>
              <a:t>Örme esaslı  teknik tekstiller.</a:t>
            </a:r>
          </a:p>
          <a:p>
            <a:pPr lvl="0">
              <a:spcBef>
                <a:spcPts val="0"/>
              </a:spcBef>
            </a:pPr>
            <a:r>
              <a:rPr lang="tr-TR" sz="1000" dirty="0">
                <a:effectLst/>
              </a:rPr>
              <a:t>Dokusuz Yüzey esaslı  teknik tekstiller.</a:t>
            </a:r>
          </a:p>
          <a:p>
            <a:pPr lvl="0">
              <a:spcBef>
                <a:spcPts val="0"/>
              </a:spcBef>
            </a:pPr>
            <a:r>
              <a:rPr lang="tr-TR" sz="1000" dirty="0">
                <a:effectLst/>
              </a:rPr>
              <a:t>Kaplama yapılar.</a:t>
            </a:r>
          </a:p>
          <a:p>
            <a:pPr lvl="0">
              <a:spcBef>
                <a:spcPts val="0"/>
              </a:spcBef>
            </a:pPr>
            <a:r>
              <a:rPr lang="tr-TR" sz="1000" dirty="0" err="1">
                <a:effectLst/>
              </a:rPr>
              <a:t>Jeotekstiller</a:t>
            </a:r>
            <a:r>
              <a:rPr lang="tr-TR" sz="1000" dirty="0">
                <a:effectLst/>
              </a:rPr>
              <a:t>, Tıbbi ve diğer tekstiller.</a:t>
            </a:r>
          </a:p>
          <a:p>
            <a:pPr lvl="0">
              <a:spcBef>
                <a:spcPts val="0"/>
              </a:spcBef>
            </a:pPr>
            <a:r>
              <a:rPr lang="tr-TR" sz="1000" dirty="0">
                <a:effectLst/>
              </a:rPr>
              <a:t>Ürün özellikleri ve kullanım alanları.</a:t>
            </a:r>
          </a:p>
          <a:p>
            <a:pPr lvl="0">
              <a:spcBef>
                <a:spcPts val="0"/>
              </a:spcBef>
            </a:pPr>
            <a:r>
              <a:rPr lang="tr-TR" sz="1000" dirty="0">
                <a:effectLst/>
              </a:rPr>
              <a:t>Konuyla ilgili kalite kontrol işlemleri, test cihazlarının tanıtımı, test çıktıları, kumaş örnekleri</a:t>
            </a:r>
          </a:p>
          <a:p>
            <a:pPr marL="0" lvl="0" indent="0">
              <a:spcBef>
                <a:spcPts val="0"/>
              </a:spcBef>
              <a:buNone/>
            </a:pPr>
            <a:endParaRPr lang="tr-TR" sz="1000" dirty="0">
              <a:effectLst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tr-TR" sz="1000" b="1" dirty="0">
                <a:effectLst/>
              </a:rPr>
              <a:t>c) </a:t>
            </a:r>
            <a:r>
              <a:rPr lang="tr-TR" sz="1000" b="1" dirty="0" err="1">
                <a:effectLst/>
              </a:rPr>
              <a:t>Nanotekstil</a:t>
            </a:r>
            <a:r>
              <a:rPr lang="tr-TR" sz="1000" b="1" dirty="0">
                <a:effectLst/>
              </a:rPr>
              <a:t> Üretim Teknolojileri</a:t>
            </a:r>
            <a:endParaRPr lang="tr-TR" sz="1000" dirty="0">
              <a:effectLst/>
            </a:endParaRPr>
          </a:p>
          <a:p>
            <a:pPr lvl="0">
              <a:spcBef>
                <a:spcPts val="0"/>
              </a:spcBef>
            </a:pPr>
            <a:r>
              <a:rPr lang="tr-TR" sz="1000" dirty="0">
                <a:effectLst/>
              </a:rPr>
              <a:t>İşletme içi organizasyonun incelenmesi.</a:t>
            </a:r>
          </a:p>
          <a:p>
            <a:pPr lvl="0">
              <a:spcBef>
                <a:spcPts val="0"/>
              </a:spcBef>
            </a:pPr>
            <a:r>
              <a:rPr lang="tr-TR" sz="1000" dirty="0">
                <a:effectLst/>
              </a:rPr>
              <a:t>İdari ve teknik çalışma şeması, iş bölümü, hiyerarşik yapı.</a:t>
            </a:r>
          </a:p>
          <a:p>
            <a:pPr lvl="0">
              <a:spcBef>
                <a:spcPts val="0"/>
              </a:spcBef>
            </a:pPr>
            <a:r>
              <a:rPr lang="tr-TR" sz="1000" dirty="0">
                <a:effectLst/>
              </a:rPr>
              <a:t>Çeşitli </a:t>
            </a:r>
            <a:r>
              <a:rPr lang="tr-TR" sz="1000" dirty="0" err="1">
                <a:effectLst/>
              </a:rPr>
              <a:t>mamül</a:t>
            </a:r>
            <a:r>
              <a:rPr lang="tr-TR" sz="1000" dirty="0">
                <a:effectLst/>
              </a:rPr>
              <a:t> üretimi için işletme içi planın yapılması  ve uygulanmasının incelenmesi.</a:t>
            </a:r>
          </a:p>
          <a:p>
            <a:pPr lvl="0">
              <a:spcBef>
                <a:spcPts val="0"/>
              </a:spcBef>
            </a:pPr>
            <a:r>
              <a:rPr lang="tr-TR" sz="1000" dirty="0" err="1">
                <a:effectLst/>
              </a:rPr>
              <a:t>Nanolif</a:t>
            </a:r>
            <a:r>
              <a:rPr lang="tr-TR" sz="1000" dirty="0">
                <a:effectLst/>
              </a:rPr>
              <a:t> üretim teknolojileri</a:t>
            </a:r>
          </a:p>
          <a:p>
            <a:pPr lvl="0">
              <a:spcBef>
                <a:spcPts val="0"/>
              </a:spcBef>
            </a:pPr>
            <a:r>
              <a:rPr lang="tr-TR" sz="1000" dirty="0">
                <a:effectLst/>
              </a:rPr>
              <a:t>Terbiyede </a:t>
            </a:r>
            <a:r>
              <a:rPr lang="tr-TR" sz="1000" dirty="0" err="1">
                <a:effectLst/>
              </a:rPr>
              <a:t>nanoteknoloji</a:t>
            </a:r>
            <a:r>
              <a:rPr lang="tr-TR" sz="1000" dirty="0">
                <a:effectLst/>
              </a:rPr>
              <a:t> uygulamaları  vb. gibi</a:t>
            </a:r>
          </a:p>
          <a:p>
            <a:pPr lvl="0">
              <a:spcBef>
                <a:spcPts val="0"/>
              </a:spcBef>
            </a:pPr>
            <a:r>
              <a:rPr lang="tr-TR" sz="1000" dirty="0">
                <a:effectLst/>
              </a:rPr>
              <a:t>Konuyla ilgili kalite kontrol işlemleri, test cihazlarının tanıtımı, test çıktıları, kumaş örnekleri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1F049D-90EB-440A-ABC9-404155ADF54B}" type="slidenum">
              <a:rPr lang="tr-TR" smtClean="0"/>
              <a:pPr>
                <a:defRPr/>
              </a:pPr>
              <a:t>23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171299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700213"/>
            <a:ext cx="7772400" cy="1874837"/>
          </a:xfrm>
        </p:spPr>
        <p:txBody>
          <a:bodyPr/>
          <a:lstStyle/>
          <a:p>
            <a:pPr eaLnBrk="1" hangingPunct="1">
              <a:defRPr/>
            </a:pPr>
            <a:r>
              <a:rPr lang="tr-TR" sz="4000">
                <a:solidFill>
                  <a:srgbClr val="0000CC"/>
                </a:solidFill>
              </a:rPr>
              <a:t>STAJ DEFTERİNDE OLMASI GEREKENLER VE ÖNEMLİ BİLGİLER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EAF34D-0413-4999-BF93-C44B3F55587A}" type="slidenum">
              <a:rPr lang="tr-TR"/>
              <a:pPr>
                <a:defRPr/>
              </a:pPr>
              <a:t>24</a:t>
            </a:fld>
            <a:endParaRPr lang="tr-T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Ç.Ü. MMF. Tekstil Mühendisliği Bölümü, ADANA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45BA5D-D40B-4B4F-ABD8-80BB8B146FAC}" type="slidenum">
              <a:rPr lang="tr-TR"/>
              <a:pPr>
                <a:defRPr/>
              </a:pPr>
              <a:t>25</a:t>
            </a:fld>
            <a:endParaRPr lang="tr-TR"/>
          </a:p>
        </p:txBody>
      </p:sp>
      <p:pic>
        <p:nvPicPr>
          <p:cNvPr id="30724" name="Picture 2" descr="ta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8"/>
          <a:stretch>
            <a:fillRect/>
          </a:stretch>
        </p:blipFill>
        <p:spPr bwMode="auto">
          <a:xfrm>
            <a:off x="1763713" y="82550"/>
            <a:ext cx="5905500" cy="677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 Box 3"/>
          <p:cNvSpPr txBox="1">
            <a:spLocks noChangeArrowheads="1"/>
          </p:cNvSpPr>
          <p:nvPr/>
        </p:nvSpPr>
        <p:spPr bwMode="auto">
          <a:xfrm>
            <a:off x="4106863" y="1773238"/>
            <a:ext cx="1008062" cy="14446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r-TR"/>
          </a:p>
        </p:txBody>
      </p:sp>
      <p:sp>
        <p:nvSpPr>
          <p:cNvPr id="30726" name="Text Box 4"/>
          <p:cNvSpPr txBox="1">
            <a:spLocks noChangeArrowheads="1"/>
          </p:cNvSpPr>
          <p:nvPr/>
        </p:nvSpPr>
        <p:spPr bwMode="auto">
          <a:xfrm>
            <a:off x="4076700" y="1531938"/>
            <a:ext cx="1150938" cy="14446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r-TR"/>
          </a:p>
        </p:txBody>
      </p:sp>
      <p:sp>
        <p:nvSpPr>
          <p:cNvPr id="30727" name="Text Box 5"/>
          <p:cNvSpPr txBox="1">
            <a:spLocks noChangeArrowheads="1"/>
          </p:cNvSpPr>
          <p:nvPr/>
        </p:nvSpPr>
        <p:spPr bwMode="auto">
          <a:xfrm>
            <a:off x="5867400" y="1196975"/>
            <a:ext cx="1190625" cy="1295400"/>
          </a:xfrm>
          <a:prstGeom prst="rect">
            <a:avLst/>
          </a:prstGeom>
          <a:solidFill>
            <a:srgbClr val="C0C0C0">
              <a:alpha val="9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r-TR">
              <a:solidFill>
                <a:schemeClr val="bg2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tr-TR" b="1">
                <a:solidFill>
                  <a:schemeClr val="bg2"/>
                </a:solidFill>
              </a:rPr>
              <a:t>Fotoğraf</a:t>
            </a:r>
          </a:p>
        </p:txBody>
      </p:sp>
      <p:sp>
        <p:nvSpPr>
          <p:cNvPr id="8" name="Dikdörtgen 7"/>
          <p:cNvSpPr/>
          <p:nvPr/>
        </p:nvSpPr>
        <p:spPr>
          <a:xfrm>
            <a:off x="2987824" y="4437112"/>
            <a:ext cx="122413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/>
              <a:t>Defteri kontrol eden tekstil mühendisinin bilgileri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Ç.Ü. MMF. Tekstil Mühendisliği Bölümü, ADANA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44236E-1437-408E-BAFD-8B1EEBCB68A3}" type="slidenum">
              <a:rPr lang="tr-TR"/>
              <a:pPr>
                <a:defRPr/>
              </a:pPr>
              <a:t>26</a:t>
            </a:fld>
            <a:endParaRPr lang="tr-TR"/>
          </a:p>
        </p:txBody>
      </p:sp>
      <p:pic>
        <p:nvPicPr>
          <p:cNvPr id="31748" name="Picture 3" descr="tara0003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3" b="6517"/>
          <a:stretch>
            <a:fillRect/>
          </a:stretch>
        </p:blipFill>
        <p:spPr bwMode="auto">
          <a:xfrm>
            <a:off x="1692275" y="52388"/>
            <a:ext cx="6265863" cy="67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2843808" y="4869160"/>
            <a:ext cx="3888432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Yaptığınız staja uygun, gün gün incelenen konulara dair içerik yukarıdaki gibi oluşturulmalıdır.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Ç.Ü. MMF. Tekstil Mühendisliği Bölümü, ADANA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D4F734-BD85-4DAD-B0D6-6C2F79541CE3}" type="slidenum">
              <a:rPr lang="tr-TR"/>
              <a:pPr>
                <a:defRPr/>
              </a:pPr>
              <a:t>27</a:t>
            </a:fld>
            <a:endParaRPr lang="tr-TR"/>
          </a:p>
        </p:txBody>
      </p:sp>
      <p:pic>
        <p:nvPicPr>
          <p:cNvPr id="32772" name="Picture 3" descr="tara0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7"/>
          <a:stretch>
            <a:fillRect/>
          </a:stretch>
        </p:blipFill>
        <p:spPr bwMode="auto">
          <a:xfrm>
            <a:off x="0" y="23813"/>
            <a:ext cx="9051925" cy="664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107504" y="188640"/>
            <a:ext cx="2592288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Organizasyon Şeması, görev dağılımını gösterir şekilde aşağıdaki gibi elle yazılabilir veya çıktı olarak yapıştırılabilir.</a:t>
            </a:r>
          </a:p>
        </p:txBody>
      </p:sp>
      <p:sp>
        <p:nvSpPr>
          <p:cNvPr id="6" name="Dikdörtgen 5"/>
          <p:cNvSpPr/>
          <p:nvPr/>
        </p:nvSpPr>
        <p:spPr>
          <a:xfrm>
            <a:off x="2843808" y="1052736"/>
            <a:ext cx="266429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ORGANİZASYON ŞEMASI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Ç.Ü. MMF. Tekstil Mühendisliği Bölümü, ADANA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B1EAF6-5AE5-4129-A9D4-B9E8EE53DCE0}" type="slidenum">
              <a:rPr lang="tr-TR"/>
              <a:pPr>
                <a:defRPr/>
              </a:pPr>
              <a:t>28</a:t>
            </a:fld>
            <a:endParaRPr lang="tr-TR"/>
          </a:p>
        </p:txBody>
      </p:sp>
      <p:pic>
        <p:nvPicPr>
          <p:cNvPr id="33796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5"/>
          <a:stretch>
            <a:fillRect/>
          </a:stretch>
        </p:blipFill>
        <p:spPr bwMode="auto">
          <a:xfrm>
            <a:off x="1908175" y="-6350"/>
            <a:ext cx="5641975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 rot="-5400000">
            <a:off x="329407" y="396081"/>
            <a:ext cx="1282700" cy="173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>
                <a:solidFill>
                  <a:srgbClr val="0000CC"/>
                </a:solidFill>
                <a:latin typeface="Arial" charset="0"/>
              </a:rPr>
              <a:t>Rapido kalemi ile teknik resim kurallarına göre çizim örneği</a:t>
            </a:r>
          </a:p>
        </p:txBody>
      </p:sp>
      <p:sp>
        <p:nvSpPr>
          <p:cNvPr id="6" name="Dikdörtgen 5"/>
          <p:cNvSpPr/>
          <p:nvPr/>
        </p:nvSpPr>
        <p:spPr>
          <a:xfrm>
            <a:off x="101600" y="2128251"/>
            <a:ext cx="1738313" cy="36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Başlık, şeklin bölümlerinde dair açıklamalar yandaki gibi verilmelidir. </a:t>
            </a:r>
            <a:r>
              <a:rPr lang="tr-TR" dirty="0" err="1"/>
              <a:t>Aydinger</a:t>
            </a:r>
            <a:r>
              <a:rPr lang="tr-TR" dirty="0"/>
              <a:t> kağıdına yapılacak çizimler deftere yapıştırılacaktır.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Ç.Ü. MMF. Tekstil Mühendisliği Bölümü, ADANA</a:t>
            </a:r>
          </a:p>
        </p:txBody>
      </p:sp>
      <p:sp>
        <p:nvSpPr>
          <p:cNvPr id="5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1A8DA3-026D-4D10-BBEC-9E71AE1946D9}" type="slidenum">
              <a:rPr lang="tr-TR"/>
              <a:pPr>
                <a:defRPr/>
              </a:pPr>
              <a:t>29</a:t>
            </a:fld>
            <a:endParaRPr lang="tr-TR"/>
          </a:p>
        </p:txBody>
      </p:sp>
      <p:pic>
        <p:nvPicPr>
          <p:cNvPr id="34820" name="Picture 4" descr="tara0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62"/>
          <a:stretch>
            <a:fillRect/>
          </a:stretch>
        </p:blipFill>
        <p:spPr bwMode="auto">
          <a:xfrm>
            <a:off x="1927225" y="0"/>
            <a:ext cx="530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179512" y="260648"/>
            <a:ext cx="1584176" cy="4680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Bilgisayarda </a:t>
            </a:r>
            <a:r>
              <a:rPr lang="tr-TR" dirty="0" err="1"/>
              <a:t>auto-cad</a:t>
            </a:r>
            <a:r>
              <a:rPr lang="tr-TR" dirty="0"/>
              <a:t> programı ile çizime örnektir, bu durumda çizim kayıtları bir cd ile ek olarak teslim edilmelidir.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0" name="Rectangle 4109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112" name="Rectangle 4111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114" name="Rectangle 4113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pPr marL="361950" eaLnBrk="1" hangingPunct="1">
              <a:defRPr/>
            </a:pPr>
            <a:r>
              <a:rPr lang="tr-TR" sz="3500" b="1"/>
              <a:t>2. Staj Komisyonu</a:t>
            </a:r>
          </a:p>
        </p:txBody>
      </p:sp>
      <p:sp>
        <p:nvSpPr>
          <p:cNvPr id="4116" name="Rectangle 4115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05" name="Rectangle 9"/>
          <p:cNvSpPr>
            <a:spLocks noGrp="1" noChangeArrowheads="1"/>
          </p:cNvSpPr>
          <p:nvPr>
            <p:ph idx="1"/>
          </p:nvPr>
        </p:nvSpPr>
        <p:spPr>
          <a:xfrm>
            <a:off x="836676" y="2481943"/>
            <a:ext cx="7626096" cy="3695020"/>
          </a:xfrm>
        </p:spPr>
        <p:txBody>
          <a:bodyPr>
            <a:normAutofit/>
          </a:bodyPr>
          <a:lstStyle/>
          <a:p>
            <a:pPr marL="361950" indent="0" eaLnBrk="1" hangingPunct="1">
              <a:buFontTx/>
              <a:buNone/>
              <a:defRPr/>
            </a:pPr>
            <a:r>
              <a:rPr lang="tr-TR" sz="1900" dirty="0">
                <a:effectLst/>
              </a:rPr>
              <a:t>	</a:t>
            </a:r>
          </a:p>
          <a:p>
            <a:pPr marL="361950" indent="0" eaLnBrk="1" hangingPunct="1">
              <a:buFontTx/>
              <a:buNone/>
              <a:defRPr/>
            </a:pPr>
            <a:endParaRPr lang="tr-TR" sz="1900" u="sng" dirty="0">
              <a:effectLst/>
            </a:endParaRPr>
          </a:p>
          <a:p>
            <a:pPr marL="361950" indent="0" eaLnBrk="1" hangingPunct="1">
              <a:buFontTx/>
              <a:buNone/>
              <a:defRPr/>
            </a:pPr>
            <a:r>
              <a:rPr lang="tr-TR" sz="1900" u="sng" dirty="0">
                <a:effectLst/>
              </a:rPr>
              <a:t>Bölümümüz Staj komisyonu:</a:t>
            </a:r>
            <a:endParaRPr lang="tr-TR" sz="1900" dirty="0">
              <a:effectLst/>
            </a:endParaRPr>
          </a:p>
          <a:p>
            <a:pPr marL="361950" indent="0" eaLnBrk="1" hangingPunct="1">
              <a:buFontTx/>
              <a:buNone/>
              <a:defRPr/>
            </a:pPr>
            <a:r>
              <a:rPr lang="tr-TR" sz="1900" dirty="0">
                <a:effectLst/>
              </a:rPr>
              <a:t>Dr. Öğr. Üyesi Yılmaz ERBİL (Komisyon Başkanı) </a:t>
            </a:r>
          </a:p>
          <a:p>
            <a:pPr marL="361950" indent="0" eaLnBrk="1" hangingPunct="1">
              <a:buFontTx/>
              <a:buNone/>
              <a:defRPr/>
            </a:pPr>
            <a:r>
              <a:rPr lang="tr-TR" sz="1900" dirty="0">
                <a:effectLst/>
              </a:rPr>
              <a:t>Arş. Gör. Dr. </a:t>
            </a:r>
            <a:r>
              <a:rPr lang="tr-TR" sz="1900" dirty="0" err="1">
                <a:effectLst/>
              </a:rPr>
              <a:t>Şehpal</a:t>
            </a:r>
            <a:r>
              <a:rPr lang="tr-TR" sz="1900" dirty="0">
                <a:effectLst/>
              </a:rPr>
              <a:t> ÖZDEMİR</a:t>
            </a:r>
          </a:p>
          <a:p>
            <a:pPr marL="361950" indent="0" eaLnBrk="1" hangingPunct="1">
              <a:buFontTx/>
              <a:buNone/>
              <a:defRPr/>
            </a:pPr>
            <a:r>
              <a:rPr lang="tr-TR" sz="1900" dirty="0">
                <a:effectLst/>
              </a:rPr>
              <a:t>Arş. Gör. Dr. Sait YILÖNÜ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405372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0BB7CDA9-E85C-44F7-9E40-F5597B19BA77}" type="slidenum">
              <a:rPr lang="tr-TR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  <a:defRPr/>
              </a:pPr>
              <a:t>3</a:t>
            </a:fld>
            <a:endParaRPr lang="tr-T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Ç.Ü. MMF. Tekstil Mühendisliği Bölümü, ADANA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9DF3C-DC20-4272-857D-1DF85E249ED6}" type="slidenum">
              <a:rPr lang="tr-TR"/>
              <a:pPr>
                <a:defRPr/>
              </a:pPr>
              <a:t>30</a:t>
            </a:fld>
            <a:endParaRPr lang="tr-TR"/>
          </a:p>
        </p:txBody>
      </p:sp>
      <p:pic>
        <p:nvPicPr>
          <p:cNvPr id="35844" name="Picture 3" descr="resim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0"/>
            <a:ext cx="47386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 Box 4"/>
          <p:cNvSpPr txBox="1">
            <a:spLocks noChangeArrowheads="1"/>
          </p:cNvSpPr>
          <p:nvPr/>
        </p:nvSpPr>
        <p:spPr bwMode="auto">
          <a:xfrm rot="-5400000">
            <a:off x="865188" y="150813"/>
            <a:ext cx="1008062" cy="194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>
                <a:solidFill>
                  <a:srgbClr val="0000CC"/>
                </a:solidFill>
                <a:latin typeface="Arial" charset="0"/>
              </a:rPr>
              <a:t>İşletme içi proses fotoğrafı ve çizim örneği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Ç.Ü. MMF. Tekstil Mühendisliği Bölümü, ADANA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D1ED40-5AE8-46E8-86C2-CE6B9BEFD3D5}" type="slidenum">
              <a:rPr lang="tr-TR"/>
              <a:pPr>
                <a:defRPr/>
              </a:pPr>
              <a:t>31</a:t>
            </a:fld>
            <a:endParaRPr lang="tr-TR"/>
          </a:p>
        </p:txBody>
      </p:sp>
      <p:pic>
        <p:nvPicPr>
          <p:cNvPr id="36868" name="Picture 5" descr="tara0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-26988"/>
            <a:ext cx="44958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 Box 7"/>
          <p:cNvSpPr txBox="1">
            <a:spLocks noChangeArrowheads="1"/>
          </p:cNvSpPr>
          <p:nvPr/>
        </p:nvSpPr>
        <p:spPr bwMode="auto">
          <a:xfrm rot="-5400000">
            <a:off x="1140619" y="-127793"/>
            <a:ext cx="458787" cy="194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>
                <a:solidFill>
                  <a:srgbClr val="0000CC"/>
                </a:solidFill>
                <a:latin typeface="Arial" charset="0"/>
              </a:rPr>
              <a:t>Numune örnekleri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Ç.Ü. MMF. Tekstil Mühendisliği Bölümü, ADANA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3C2F44-1212-456D-965B-21B29F1F148B}" type="slidenum">
              <a:rPr lang="tr-TR"/>
              <a:pPr>
                <a:defRPr/>
              </a:pPr>
              <a:t>32</a:t>
            </a:fld>
            <a:endParaRPr lang="tr-TR"/>
          </a:p>
        </p:txBody>
      </p:sp>
      <p:pic>
        <p:nvPicPr>
          <p:cNvPr id="37892" name="Picture 3" descr="tara0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3"/>
          <a:stretch>
            <a:fillRect/>
          </a:stretch>
        </p:blipFill>
        <p:spPr bwMode="auto">
          <a:xfrm>
            <a:off x="2555875" y="0"/>
            <a:ext cx="4684713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Ç.Ü. MMF. Tekstil Mühendisliği Bölümü, ADANA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350811-C4A5-4D6C-BAB7-20B04A8085B7}" type="slidenum">
              <a:rPr lang="tr-TR"/>
              <a:pPr>
                <a:defRPr/>
              </a:pPr>
              <a:t>33</a:t>
            </a:fld>
            <a:endParaRPr lang="tr-TR"/>
          </a:p>
        </p:txBody>
      </p:sp>
      <p:pic>
        <p:nvPicPr>
          <p:cNvPr id="38916" name="Picture 4" descr="tara0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5"/>
          <a:stretch>
            <a:fillRect/>
          </a:stretch>
        </p:blipFill>
        <p:spPr bwMode="auto">
          <a:xfrm>
            <a:off x="2940050" y="0"/>
            <a:ext cx="4872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 rot="-5400000">
            <a:off x="1462882" y="-256381"/>
            <a:ext cx="458787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>
                <a:solidFill>
                  <a:srgbClr val="0000CC"/>
                </a:solidFill>
                <a:latin typeface="Arial" charset="0"/>
              </a:rPr>
              <a:t>Kumaş hata  örnekleri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pPr eaLnBrk="1" hangingPunct="1">
              <a:defRPr/>
            </a:pPr>
            <a:r>
              <a:rPr lang="tr-TR" u="sng" dirty="0">
                <a:effectLst/>
              </a:rPr>
              <a:t>Özet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554038" y="981075"/>
            <a:ext cx="8229600" cy="5048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r-TR" sz="2400" dirty="0">
                <a:effectLst/>
              </a:rPr>
              <a:t>Bahar yarıyılı bitiminde staj başlar.</a:t>
            </a:r>
          </a:p>
        </p:txBody>
      </p:sp>
      <p:sp>
        <p:nvSpPr>
          <p:cNvPr id="13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03B133-DEB3-4F9C-BE15-28653AF964E2}" type="slidenum">
              <a:rPr lang="tr-TR">
                <a:solidFill>
                  <a:schemeClr val="tx1"/>
                </a:solidFill>
                <a:effectLst/>
              </a:rPr>
              <a:pPr>
                <a:defRPr/>
              </a:pPr>
              <a:t>34</a:t>
            </a:fld>
            <a:endParaRPr lang="tr-TR">
              <a:solidFill>
                <a:schemeClr val="tx1"/>
              </a:solidFill>
              <a:effectLst/>
            </a:endParaRP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539750" y="1557338"/>
            <a:ext cx="82296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tr-TR" sz="2400" dirty="0"/>
              <a:t>Güz yarıyıl başladığında staj biter.</a:t>
            </a: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250825" y="2857500"/>
            <a:ext cx="82296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endParaRPr lang="en-US" sz="2800"/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322009" y="3142333"/>
            <a:ext cx="8746337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tr-TR" sz="2000" dirty="0"/>
              <a:t> Öğrenci isterse, stajın zorunluluğunu ve öğrencilere iş kazası ve meslek hastalığı sigortası uygulanacağını belirten bir yazı bölüm tarafından kendilerine verilir.</a:t>
            </a: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322009" y="4042012"/>
            <a:ext cx="6053388" cy="399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tr-TR" sz="2400" dirty="0"/>
              <a:t>  Staj başlamadan sigorta girişi yapılmalıdır.</a:t>
            </a:r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237640" y="4473936"/>
            <a:ext cx="8229600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tr-TR" sz="2000" dirty="0"/>
              <a:t>Güz dönemi başladıktan sonra staj defterleri tamamlanır. Staj değerlendirme fişleri fabrika tarafından bölüme gönderilir.</a:t>
            </a:r>
          </a:p>
        </p:txBody>
      </p:sp>
      <p:sp>
        <p:nvSpPr>
          <p:cNvPr id="66569" name="Rectangle 9"/>
          <p:cNvSpPr>
            <a:spLocks noChangeArrowheads="1"/>
          </p:cNvSpPr>
          <p:nvPr/>
        </p:nvSpPr>
        <p:spPr bwMode="auto">
          <a:xfrm>
            <a:off x="237640" y="5706865"/>
            <a:ext cx="82296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tr-TR" sz="2000" dirty="0"/>
              <a:t>Bölüm staj komisyonu stajları kabul/düzeltme/</a:t>
            </a:r>
            <a:r>
              <a:rPr lang="tr-TR" sz="2000" dirty="0" err="1"/>
              <a:t>red</a:t>
            </a:r>
            <a:r>
              <a:rPr lang="tr-TR" sz="2000" dirty="0"/>
              <a:t> şeklinde değerlendirir.</a:t>
            </a:r>
          </a:p>
        </p:txBody>
      </p:sp>
      <p:sp>
        <p:nvSpPr>
          <p:cNvPr id="66570" name="Rectangle 10"/>
          <p:cNvSpPr>
            <a:spLocks noChangeArrowheads="1"/>
          </p:cNvSpPr>
          <p:nvPr/>
        </p:nvSpPr>
        <p:spPr bwMode="auto">
          <a:xfrm>
            <a:off x="539750" y="2133600"/>
            <a:ext cx="8521700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tr-TR" sz="2000" dirty="0"/>
              <a:t> Öğrenci staj başvuru formunu doldurup firmaya onaylatır ve stajın uygun olup olmadığı değerlendirilir.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  <p:bldP spid="66564" grpId="0"/>
      <p:bldP spid="66566" grpId="0"/>
      <p:bldP spid="66567" grpId="0"/>
      <p:bldP spid="66568" grpId="0"/>
      <p:bldP spid="66569" grpId="0"/>
      <p:bldP spid="6657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1F049D-90EB-440A-ABC9-404155ADF54B}" type="slidenum">
              <a:rPr lang="tr-TR" smtClean="0"/>
              <a:pPr>
                <a:defRPr/>
              </a:pPr>
              <a:t>35</a:t>
            </a:fld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2368848" y="2060848"/>
            <a:ext cx="456727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STAJINIZDA</a:t>
            </a:r>
          </a:p>
          <a:p>
            <a:pPr algn="ctr"/>
            <a:r>
              <a:rPr lang="tr-TR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tr-TR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BAŞARILAR</a:t>
            </a:r>
            <a:endParaRPr lang="tr-T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6441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4" name="Rectangle 6153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156" name="Rectangle 6155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6158" name="Rectangle 6157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48" name="Rectangle 7"/>
          <p:cNvSpPr>
            <a:spLocks noGrp="1" noChangeArrowheads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pPr eaLnBrk="1" hangingPunct="1"/>
            <a:r>
              <a:rPr lang="tr-TR" sz="3500" b="1">
                <a:effectLst/>
              </a:rPr>
              <a:t>3. Staj süresi ve dönemleri</a:t>
            </a:r>
          </a:p>
        </p:txBody>
      </p:sp>
      <p:sp>
        <p:nvSpPr>
          <p:cNvPr id="6160" name="Rectangle 6159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149" name="Rectangle 8"/>
          <p:cNvSpPr>
            <a:spLocks noGrp="1" noChangeArrowheads="1"/>
          </p:cNvSpPr>
          <p:nvPr>
            <p:ph idx="1"/>
          </p:nvPr>
        </p:nvSpPr>
        <p:spPr>
          <a:xfrm>
            <a:off x="836676" y="2481943"/>
            <a:ext cx="7626096" cy="3695020"/>
          </a:xfrm>
        </p:spPr>
        <p:txBody>
          <a:bodyPr>
            <a:normAutofit/>
          </a:bodyPr>
          <a:lstStyle/>
          <a:p>
            <a:pPr marL="266700" indent="-266700" eaLnBrk="1" hangingPunct="1">
              <a:buFontTx/>
              <a:buNone/>
            </a:pPr>
            <a:r>
              <a:rPr lang="tr-TR" sz="1900">
                <a:effectLst/>
              </a:rPr>
              <a:t>	      Bölüm öğrencileri her biri </a:t>
            </a:r>
            <a:r>
              <a:rPr lang="tr-TR" sz="1900" b="1">
                <a:effectLst/>
              </a:rPr>
              <a:t>20 iş gününü</a:t>
            </a:r>
            <a:r>
              <a:rPr lang="tr-TR" sz="1900">
                <a:effectLst/>
              </a:rPr>
              <a:t> kapsamak üzere toplam iki dönem mesleki staj yapmak zorundadırlar.</a:t>
            </a:r>
          </a:p>
          <a:p>
            <a:pPr marL="266700" indent="-266700" eaLnBrk="1" hangingPunct="1">
              <a:buFontTx/>
              <a:buNone/>
            </a:pPr>
            <a:endParaRPr lang="tr-TR" sz="1900">
              <a:effectLst/>
            </a:endParaRPr>
          </a:p>
          <a:p>
            <a:pPr marL="266700" indent="-266700" eaLnBrk="1" hangingPunct="1">
              <a:buFontTx/>
              <a:buNone/>
            </a:pPr>
            <a:endParaRPr lang="tr-TR" sz="1900">
              <a:effectLst/>
            </a:endParaRPr>
          </a:p>
          <a:p>
            <a:pPr marL="266700" indent="-266700" eaLnBrk="1" hangingPunct="1">
              <a:buFontTx/>
              <a:buNone/>
            </a:pPr>
            <a:r>
              <a:rPr lang="tr-TR" sz="1900">
                <a:effectLst/>
              </a:rPr>
              <a:t>	1. dönem stajı 2. sınıf yaz döneminde, 20 gün</a:t>
            </a:r>
          </a:p>
          <a:p>
            <a:pPr marL="266700" indent="-266700" eaLnBrk="1" hangingPunct="1">
              <a:buFontTx/>
              <a:buNone/>
            </a:pPr>
            <a:r>
              <a:rPr lang="tr-TR" sz="1900">
                <a:effectLst/>
              </a:rPr>
              <a:t>	2. dönem stajı ise 3. sınıf yaz döneminde 20 gün</a:t>
            </a:r>
          </a:p>
          <a:p>
            <a:pPr marL="266700" indent="-266700" eaLnBrk="1" hangingPunct="1">
              <a:buFontTx/>
              <a:buNone/>
            </a:pPr>
            <a:endParaRPr lang="tr-TR" sz="1900">
              <a:effectLst/>
            </a:endParaRPr>
          </a:p>
          <a:p>
            <a:pPr marL="266700" indent="-266700" eaLnBrk="1" hangingPunct="1">
              <a:buFontTx/>
              <a:buNone/>
            </a:pPr>
            <a:r>
              <a:rPr lang="tr-TR" sz="1900">
                <a:effectLst/>
              </a:rPr>
              <a:t>	</a:t>
            </a:r>
          </a:p>
          <a:p>
            <a:pPr marL="266700" indent="-266700" eaLnBrk="1" hangingPunct="1">
              <a:buFontTx/>
              <a:buNone/>
            </a:pPr>
            <a:r>
              <a:rPr lang="tr-TR" sz="1900">
                <a:effectLst/>
              </a:rPr>
              <a:t>	      Özel  durumlarda, stajın  yapılacağı  dönemler  için Bölüm Staj Komisyonu 'nun izni gereklidir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405372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C9E6655B-797D-4C05-9233-15A552411445}" type="slidenum">
              <a:rPr lang="tr-TR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  <a:defRPr/>
              </a:pPr>
              <a:t>4</a:t>
            </a:fld>
            <a:endParaRPr lang="tr-T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26C63F6-CB75-464B-8B30-63C9D4C68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7711" y="221673"/>
            <a:ext cx="6288577" cy="1332634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title"/>
          </p:nvPr>
        </p:nvSpPr>
        <p:spPr>
          <a:xfrm>
            <a:off x="1577340" y="310343"/>
            <a:ext cx="5989320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defRPr/>
            </a:pPr>
            <a:r>
              <a:rPr lang="en-US" sz="35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4. Staj Yeri Belirleme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62332" y="1211407"/>
            <a:ext cx="5419335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 bwMode="auto">
          <a:xfrm>
            <a:off x="1961803" y="1263807"/>
            <a:ext cx="5220393" cy="5985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spcBef>
                <a:spcPts val="1000"/>
              </a:spcBef>
              <a:buNone/>
              <a:defRPr/>
            </a:pPr>
            <a:r>
              <a:rPr lang="en-US" sz="17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Öğrenciler staj yerlerini </a:t>
            </a:r>
            <a:r>
              <a:rPr lang="en-US" sz="1700" b="1" u="sng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kendileri </a:t>
            </a:r>
            <a:r>
              <a:rPr lang="en-US" sz="17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bulurlar.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1A0807C0-4628-46FA-AE07-5903DF03BF6A}" type="slidenum"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  <a:defRPr/>
              </a:pPr>
              <a:t>5</a:t>
            </a:fld>
            <a:endParaRPr lang="en-US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467544" y="2965500"/>
            <a:ext cx="8229600" cy="808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tr-TR" b="1" kern="0">
                <a:solidFill>
                  <a:srgbClr val="0000CC"/>
                </a:solidFill>
                <a:effectLst/>
              </a:rPr>
              <a:t>5. Staj Başvuru İşlemleri</a:t>
            </a: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467544" y="3782203"/>
            <a:ext cx="8229600" cy="253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algn="just" eaLnBrk="1" hangingPunct="1">
              <a:buFontTx/>
              <a:buNone/>
              <a:defRPr/>
            </a:pPr>
            <a:r>
              <a:rPr lang="tr-TR" sz="2800" kern="0" dirty="0">
                <a:solidFill>
                  <a:srgbClr val="0000CC"/>
                </a:solidFill>
                <a:effectLst/>
              </a:rPr>
              <a:t>	Öğrenci, bölümün web sitesinden temin edeceği </a:t>
            </a:r>
            <a:r>
              <a:rPr lang="tr-TR" sz="2800" b="1" kern="0" dirty="0">
                <a:solidFill>
                  <a:srgbClr val="0000CC"/>
                </a:solidFill>
                <a:effectLst/>
              </a:rPr>
              <a:t>Staj Başvuru Değerlendirme</a:t>
            </a:r>
            <a:r>
              <a:rPr lang="tr-TR" sz="2800" kern="0" dirty="0">
                <a:solidFill>
                  <a:srgbClr val="0000CC"/>
                </a:solidFill>
                <a:effectLst/>
              </a:rPr>
              <a:t> formunu, kendisinin bulduğu staj yerine onaylatarak bölüm staj komisyonuna teslim eder.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97E20E-013D-484A-8733-72BF11127B7D}" type="slidenum">
              <a:rPr lang="tr-TR"/>
              <a:pPr>
                <a:defRPr/>
              </a:pPr>
              <a:t>6</a:t>
            </a:fld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25232" y="0"/>
            <a:ext cx="908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Staj Başvuru Değerlendirme Formları, yapacağınız staja uygun olanı doldurmalısınız.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91DB2CA-69C8-6A1A-10B3-17478467F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548680"/>
            <a:ext cx="4465058" cy="6309320"/>
          </a:xfrm>
          <a:prstGeom prst="rect">
            <a:avLst/>
          </a:prstGeom>
        </p:spPr>
      </p:pic>
      <p:pic>
        <p:nvPicPr>
          <p:cNvPr id="9" name="Resim 8" descr="metin, ekran görüntüsü, doküman, belge, yazı tipi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C387F2E2-6006-98DB-26B5-20FA06059A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46" y="548678"/>
            <a:ext cx="4465058" cy="630932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36B50-9F62-49BB-8511-A6FC778B8853}" type="slidenum">
              <a:rPr lang="tr-TR" smtClean="0"/>
              <a:pPr>
                <a:defRPr/>
              </a:pPr>
              <a:t>7</a:t>
            </a:fld>
            <a:endParaRPr lang="tr-TR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44624"/>
            <a:ext cx="4572000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tr-TR" sz="2800" kern="0" dirty="0">
                <a:solidFill>
                  <a:srgbClr val="0000CC"/>
                </a:solidFill>
                <a:effectLst/>
              </a:rPr>
              <a:t>	</a:t>
            </a:r>
            <a:r>
              <a:rPr lang="tr-TR" sz="2400" kern="0" dirty="0">
                <a:solidFill>
                  <a:srgbClr val="0000CC"/>
                </a:solidFill>
                <a:effectLst/>
              </a:rPr>
              <a:t>Staj yapacağınız işletmenin </a:t>
            </a:r>
            <a:r>
              <a:rPr lang="tr-TR" sz="2400" u="sng" kern="0" dirty="0">
                <a:solidFill>
                  <a:srgbClr val="0000CC"/>
                </a:solidFill>
                <a:effectLst/>
              </a:rPr>
              <a:t>talep etmesi durumunda</a:t>
            </a:r>
            <a:r>
              <a:rPr lang="tr-TR" sz="2400" kern="0" dirty="0">
                <a:solidFill>
                  <a:srgbClr val="0000CC"/>
                </a:solidFill>
                <a:effectLst/>
              </a:rPr>
              <a:t>, </a:t>
            </a:r>
          </a:p>
          <a:p>
            <a:pPr eaLnBrk="1" hangingPunct="1">
              <a:buFontTx/>
              <a:buNone/>
              <a:defRPr/>
            </a:pPr>
            <a:r>
              <a:rPr lang="tr-TR" sz="2400" kern="0" dirty="0">
                <a:solidFill>
                  <a:srgbClr val="0000CC"/>
                </a:solidFill>
                <a:effectLst/>
              </a:rPr>
              <a:t>	</a:t>
            </a:r>
          </a:p>
          <a:p>
            <a:pPr eaLnBrk="1" hangingPunct="1">
              <a:buFontTx/>
              <a:buNone/>
              <a:defRPr/>
            </a:pPr>
            <a:r>
              <a:rPr lang="tr-TR" sz="2400" kern="0" dirty="0">
                <a:solidFill>
                  <a:srgbClr val="0000CC"/>
                </a:solidFill>
                <a:effectLst/>
              </a:rPr>
              <a:t>	Öğrencilere;</a:t>
            </a:r>
          </a:p>
          <a:p>
            <a:pPr eaLnBrk="1" hangingPunct="1">
              <a:buFontTx/>
              <a:buNone/>
              <a:defRPr/>
            </a:pPr>
            <a:r>
              <a:rPr lang="tr-TR" sz="2400" kern="0" dirty="0">
                <a:solidFill>
                  <a:srgbClr val="0000CC"/>
                </a:solidFill>
                <a:effectLst/>
              </a:rPr>
              <a:t>	Stajın Zorunluluğunu ve iş kazası ve meslek hastalığı sigortası uygulanacağını belirten bir yazı </a:t>
            </a:r>
          </a:p>
          <a:p>
            <a:pPr eaLnBrk="1" hangingPunct="1">
              <a:buFontTx/>
              <a:buNone/>
              <a:defRPr/>
            </a:pPr>
            <a:endParaRPr lang="tr-TR" sz="2400" kern="0" dirty="0">
              <a:solidFill>
                <a:srgbClr val="0000CC"/>
              </a:solidFill>
              <a:effectLst/>
            </a:endParaRPr>
          </a:p>
          <a:p>
            <a:pPr eaLnBrk="1" hangingPunct="1">
              <a:buFontTx/>
              <a:buNone/>
              <a:defRPr/>
            </a:pPr>
            <a:r>
              <a:rPr lang="tr-TR" sz="2400" kern="0" dirty="0">
                <a:solidFill>
                  <a:srgbClr val="0000CC"/>
                </a:solidFill>
                <a:effectLst/>
              </a:rPr>
              <a:t>	Bölüm Başkanlığımız tarafından verilebilir. </a:t>
            </a:r>
          </a:p>
          <a:p>
            <a:pPr eaLnBrk="1" hangingPunct="1">
              <a:buFontTx/>
              <a:buNone/>
              <a:defRPr/>
            </a:pPr>
            <a:r>
              <a:rPr lang="tr-TR" sz="2400" kern="0" dirty="0">
                <a:solidFill>
                  <a:srgbClr val="0000CC"/>
                </a:solidFill>
                <a:effectLst/>
              </a:rPr>
              <a:t>	Bu yazı web sayfamızdaki </a:t>
            </a:r>
          </a:p>
          <a:p>
            <a:pPr eaLnBrk="1" hangingPunct="1">
              <a:buFontTx/>
              <a:buNone/>
              <a:defRPr/>
            </a:pPr>
            <a:r>
              <a:rPr lang="tr-TR" sz="2400" kern="0" dirty="0">
                <a:solidFill>
                  <a:srgbClr val="0000CC"/>
                </a:solidFill>
                <a:effectLst/>
              </a:rPr>
              <a:t>	‘</a:t>
            </a:r>
            <a:r>
              <a:rPr lang="tr-TR" sz="2400" b="1" kern="0" dirty="0">
                <a:solidFill>
                  <a:srgbClr val="0000CC"/>
                </a:solidFill>
                <a:effectLst/>
              </a:rPr>
              <a:t>Staj Zorunludur Yazısı</a:t>
            </a:r>
            <a:r>
              <a:rPr lang="tr-TR" sz="2400" kern="0" dirty="0">
                <a:solidFill>
                  <a:srgbClr val="0000CC"/>
                </a:solidFill>
                <a:effectLst/>
              </a:rPr>
              <a:t>’ </a:t>
            </a:r>
            <a:r>
              <a:rPr lang="tr-TR" sz="2400" kern="0" dirty="0" err="1">
                <a:solidFill>
                  <a:srgbClr val="0000CC"/>
                </a:solidFill>
                <a:effectLst/>
              </a:rPr>
              <a:t>dır</a:t>
            </a:r>
            <a:r>
              <a:rPr lang="tr-TR" sz="2400" kern="0" dirty="0">
                <a:solidFill>
                  <a:srgbClr val="0000CC"/>
                </a:solidFill>
                <a:effectLst/>
              </a:rPr>
              <a:t>. </a:t>
            </a:r>
          </a:p>
          <a:p>
            <a:pPr eaLnBrk="1" hangingPunct="1">
              <a:buFontTx/>
              <a:buNone/>
              <a:defRPr/>
            </a:pPr>
            <a:r>
              <a:rPr lang="tr-TR" sz="2400" kern="0" dirty="0">
                <a:solidFill>
                  <a:srgbClr val="0000CC"/>
                </a:solidFill>
                <a:effectLst/>
              </a:rPr>
              <a:t>	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1" t="2758" r="50741" b="4238"/>
          <a:stretch/>
        </p:blipFill>
        <p:spPr>
          <a:xfrm>
            <a:off x="4747427" y="116632"/>
            <a:ext cx="4257394" cy="61206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1099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tr-TR" sz="4000" b="1" dirty="0">
                <a:solidFill>
                  <a:srgbClr val="0000CC"/>
                </a:solidFill>
                <a:effectLst/>
              </a:rPr>
              <a:t>6. Sigorta İşlemleri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idx="1"/>
          </p:nvPr>
        </p:nvSpPr>
        <p:spPr>
          <a:xfrm>
            <a:off x="1" y="1484313"/>
            <a:ext cx="4969540" cy="4752999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110000"/>
              </a:lnSpc>
              <a:buFontTx/>
              <a:buNone/>
              <a:defRPr/>
            </a:pPr>
            <a:r>
              <a:rPr lang="tr-TR" sz="2000" dirty="0">
                <a:solidFill>
                  <a:srgbClr val="0000CC"/>
                </a:solidFill>
                <a:effectLst/>
                <a:cs typeface="Tahoma" pitchFamily="34" charset="0"/>
              </a:rPr>
              <a:t>     Fakültemiz,  zorunlu staj süresince sigorta masraflarını karşılamaktadır. Öğrenci,   Bahar  dönemi  dersleri  bitiminde  stajına başlayabilir. Staja başlamadan önce </a:t>
            </a:r>
            <a:br>
              <a:rPr lang="tr-TR" sz="2000" dirty="0">
                <a:solidFill>
                  <a:srgbClr val="0000CC"/>
                </a:solidFill>
                <a:effectLst/>
                <a:cs typeface="Tahoma" pitchFamily="34" charset="0"/>
              </a:rPr>
            </a:br>
            <a:br>
              <a:rPr lang="tr-TR" sz="2000" dirty="0">
                <a:solidFill>
                  <a:srgbClr val="0000CC"/>
                </a:solidFill>
                <a:effectLst/>
                <a:cs typeface="Tahoma" pitchFamily="34" charset="0"/>
              </a:rPr>
            </a:br>
            <a:r>
              <a:rPr lang="tr-TR" sz="2000" b="1" dirty="0">
                <a:solidFill>
                  <a:srgbClr val="0000CC"/>
                </a:solidFill>
                <a:effectLst/>
                <a:cs typeface="Tahoma" pitchFamily="34" charset="0"/>
              </a:rPr>
              <a:t>SGK İŞLEMLERİ FORMLARI (</a:t>
            </a:r>
            <a:r>
              <a:rPr lang="tr-TR" sz="2000" b="1" dirty="0" err="1">
                <a:solidFill>
                  <a:srgbClr val="0000CC"/>
                </a:solidFill>
                <a:effectLst/>
                <a:cs typeface="Tahoma" pitchFamily="34" charset="0"/>
              </a:rPr>
              <a:t>Sgk</a:t>
            </a:r>
            <a:r>
              <a:rPr lang="tr-TR" sz="2000" b="1" dirty="0">
                <a:solidFill>
                  <a:srgbClr val="0000CC"/>
                </a:solidFill>
                <a:effectLst/>
                <a:cs typeface="Tahoma" pitchFamily="34" charset="0"/>
              </a:rPr>
              <a:t> İşlemleri Başvuru Formu ve ücret alınacak ise Staj Ücretlerine İşsizlik Fonu Katkısı Öğrenci-İşveren Bilgi Formu)</a:t>
            </a:r>
            <a:r>
              <a:rPr lang="tr-TR" sz="2000" dirty="0">
                <a:solidFill>
                  <a:srgbClr val="0000CC"/>
                </a:solidFill>
                <a:effectLst/>
                <a:cs typeface="Tahoma" pitchFamily="34" charset="0"/>
              </a:rPr>
              <a:t>’</a:t>
            </a:r>
            <a:r>
              <a:rPr lang="tr-TR" sz="2000" dirty="0" err="1">
                <a:solidFill>
                  <a:srgbClr val="0000CC"/>
                </a:solidFill>
                <a:effectLst/>
                <a:cs typeface="Tahoma" pitchFamily="34" charset="0"/>
              </a:rPr>
              <a:t>nı</a:t>
            </a:r>
            <a:br>
              <a:rPr lang="tr-TR" sz="2000" b="1" dirty="0">
                <a:solidFill>
                  <a:srgbClr val="0000CC"/>
                </a:solidFill>
                <a:effectLst/>
                <a:cs typeface="Tahoma" pitchFamily="34" charset="0"/>
              </a:rPr>
            </a:br>
            <a:br>
              <a:rPr lang="tr-TR" sz="2000" b="1" dirty="0">
                <a:solidFill>
                  <a:srgbClr val="0000CC"/>
                </a:solidFill>
                <a:effectLst/>
                <a:cs typeface="Tahoma" pitchFamily="34" charset="0"/>
              </a:rPr>
            </a:br>
            <a:r>
              <a:rPr lang="tr-TR" sz="2000" dirty="0">
                <a:solidFill>
                  <a:srgbClr val="0000CC"/>
                </a:solidFill>
                <a:effectLst/>
                <a:cs typeface="Tahoma" pitchFamily="34" charset="0"/>
              </a:rPr>
              <a:t>Bölümümüz WEB sayfasından indirmeli, Staj Komisyonu’na onaylatarak,  staja başlamadan </a:t>
            </a:r>
            <a:r>
              <a:rPr lang="tr-TR" sz="2000" u="sng" dirty="0">
                <a:solidFill>
                  <a:srgbClr val="0000CC"/>
                </a:solidFill>
                <a:effectLst/>
                <a:cs typeface="Tahoma" pitchFamily="34" charset="0"/>
              </a:rPr>
              <a:t>önceki 1(bir) hafta içinde </a:t>
            </a:r>
            <a:r>
              <a:rPr lang="tr-TR" sz="2000" dirty="0">
                <a:solidFill>
                  <a:srgbClr val="0000CC"/>
                </a:solidFill>
                <a:effectLst/>
                <a:cs typeface="Tahoma" pitchFamily="34" charset="0"/>
              </a:rPr>
              <a:t>Dekanlığımız Staj Bürosu’na gitmeli ve zorunlu sigorta girişini yaptırmalıdır.</a:t>
            </a:r>
          </a:p>
          <a:p>
            <a:pPr eaLnBrk="1" hangingPunct="1">
              <a:lnSpc>
                <a:spcPct val="110000"/>
              </a:lnSpc>
              <a:defRPr/>
            </a:pPr>
            <a:endParaRPr lang="tr-TR" sz="2000" dirty="0">
              <a:solidFill>
                <a:srgbClr val="0000CC"/>
              </a:solidFill>
              <a:effectLst/>
              <a:cs typeface="Tahoma" pitchFamily="34" charset="0"/>
            </a:endParaRPr>
          </a:p>
          <a:p>
            <a:pPr eaLnBrk="1" hangingPunct="1">
              <a:lnSpc>
                <a:spcPct val="110000"/>
              </a:lnSpc>
              <a:buFontTx/>
              <a:buNone/>
              <a:defRPr/>
            </a:pPr>
            <a:r>
              <a:rPr lang="tr-TR" sz="2000" dirty="0">
                <a:solidFill>
                  <a:srgbClr val="FF0000"/>
                </a:solidFill>
                <a:effectLst/>
                <a:cs typeface="Tahoma" pitchFamily="34" charset="0"/>
              </a:rPr>
              <a:t>	</a:t>
            </a:r>
            <a:r>
              <a:rPr lang="tr-TR" sz="2000" u="sng" dirty="0">
                <a:solidFill>
                  <a:srgbClr val="FF0000"/>
                </a:solidFill>
                <a:effectLst/>
                <a:cs typeface="Tahoma" pitchFamily="34" charset="0"/>
              </a:rPr>
              <a:t>UYARI</a:t>
            </a:r>
            <a:r>
              <a:rPr lang="tr-TR" sz="2000" dirty="0">
                <a:solidFill>
                  <a:srgbClr val="0000CC"/>
                </a:solidFill>
                <a:effectLst/>
                <a:cs typeface="Tahoma" pitchFamily="34" charset="0"/>
              </a:rPr>
              <a:t> : SGK belgesi işlemlerini </a:t>
            </a:r>
            <a:r>
              <a:rPr lang="tr-TR" sz="2000" u="sng" dirty="0">
                <a:solidFill>
                  <a:srgbClr val="0000CC"/>
                </a:solidFill>
                <a:effectLst/>
                <a:cs typeface="Tahoma" pitchFamily="34" charset="0"/>
              </a:rPr>
              <a:t>öğrencinin kendisi</a:t>
            </a:r>
            <a:r>
              <a:rPr lang="tr-TR" sz="2000" dirty="0">
                <a:solidFill>
                  <a:srgbClr val="0000CC"/>
                </a:solidFill>
                <a:effectLst/>
                <a:cs typeface="Tahoma" pitchFamily="34" charset="0"/>
              </a:rPr>
              <a:t>  yürütmelidir.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EF8706-5D49-41E7-8ED8-D0BEE9F33BCC}" type="slidenum">
              <a:rPr lang="tr-TR"/>
              <a:pPr>
                <a:defRPr/>
              </a:pPr>
              <a:t>8</a:t>
            </a:fld>
            <a:endParaRPr lang="tr-TR"/>
          </a:p>
        </p:txBody>
      </p:sp>
      <p:pic>
        <p:nvPicPr>
          <p:cNvPr id="1026" name="Picture 2" descr="C:\Users\AsusBolum\Desktop\sg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872" y="548680"/>
            <a:ext cx="3962400" cy="549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Ç.Ü. MMF. Tekstil Mühendisliği Bölümü, ADANA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1F049D-90EB-440A-ABC9-404155ADF54B}" type="slidenum">
              <a:rPr lang="tr-TR" smtClean="0"/>
              <a:pPr>
                <a:defRPr/>
              </a:pPr>
              <a:t>9</a:t>
            </a:fld>
            <a:endParaRPr lang="tr-TR"/>
          </a:p>
        </p:txBody>
      </p:sp>
      <p:pic>
        <p:nvPicPr>
          <p:cNvPr id="6" name="Picture 2" descr="C:\Users\AsusBolum\Desktop\işver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42" y="116632"/>
            <a:ext cx="7990914" cy="659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43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810</TotalTime>
  <Words>2557</Words>
  <Application>Microsoft Macintosh PowerPoint</Application>
  <PresentationFormat>Ekran Gösterisi (4:3)</PresentationFormat>
  <Paragraphs>315</Paragraphs>
  <Slides>35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35</vt:i4>
      </vt:variant>
    </vt:vector>
  </HeadingPairs>
  <TitlesOfParts>
    <vt:vector size="42" baseType="lpstr">
      <vt:lpstr>Aptos</vt:lpstr>
      <vt:lpstr>Aptos Display</vt:lpstr>
      <vt:lpstr>Arial</vt:lpstr>
      <vt:lpstr>Avenir Next LT Pro</vt:lpstr>
      <vt:lpstr>Calibri</vt:lpstr>
      <vt:lpstr>Tahoma</vt:lpstr>
      <vt:lpstr>Office Teması</vt:lpstr>
      <vt:lpstr>STAJ İLKELERİ </vt:lpstr>
      <vt:lpstr> Ç.Ü. MÜHENDİSLİK FAKÜLTESİ  TEKSTİL MÜHENDİSLİĞİ BÖLÜMÜ  STAJ (PRATİK ÇALIŞMA) İLKELERİ </vt:lpstr>
      <vt:lpstr>2. Staj Komisyonu</vt:lpstr>
      <vt:lpstr>3. Staj süresi ve dönemleri</vt:lpstr>
      <vt:lpstr>4. Staj Yeri Belirleme</vt:lpstr>
      <vt:lpstr>PowerPoint Sunusu</vt:lpstr>
      <vt:lpstr>PowerPoint Sunusu</vt:lpstr>
      <vt:lpstr>6. Sigorta İşlemleri</vt:lpstr>
      <vt:lpstr>PowerPoint Sunusu</vt:lpstr>
      <vt:lpstr>6. Sigorta İşlemleri</vt:lpstr>
      <vt:lpstr>7. Staj defterinin yazımı</vt:lpstr>
      <vt:lpstr>Ayrıca staj defteri hazırlanırken aşağıdaki hususlara da dikkat edilmelidir.</vt:lpstr>
      <vt:lpstr>PowerPoint Sunusu</vt:lpstr>
      <vt:lpstr>10. Staj komisyonu, belirli dönemlerde toplanarak staj defterlerini ve staj Değerlendirme Fişlerini inceleyip, yapılan stajı öğrenci dosyalarına konmak üzere, '"başarılı / başarısız'' şeklinde değerlendirir. Staj değerlendirme sonuçları Bahar yarıyılı başlamadan önce panolarda öğrencilere duyurulur.</vt:lpstr>
      <vt:lpstr>PowerPoint Sunusu</vt:lpstr>
      <vt:lpstr>11. İki dönem halinde yapılması zorunlu olan stajlar, staj konularına göre aşağıda verilmiştir. Her dönemde yer alan konulardan en az biri seçilmelidir.</vt:lpstr>
      <vt:lpstr>12. 1. Grup stajı tamamlanmadan 2. Grup stajı yapılamaz.</vt:lpstr>
      <vt:lpstr>STAJ SIRASINDA   İNCELENMESİ GEREKEN   KONU ÖRNEKLERİ</vt:lpstr>
      <vt:lpstr>PowerPoint Sunusu</vt:lpstr>
      <vt:lpstr>PowerPoint Sunusu</vt:lpstr>
      <vt:lpstr>PowerPoint Sunusu</vt:lpstr>
      <vt:lpstr>2. Grup Staj Konuları</vt:lpstr>
      <vt:lpstr>PowerPoint Sunusu</vt:lpstr>
      <vt:lpstr>STAJ DEFTERİNDE OLMASI GEREKENLER VE ÖNEMLİ BİLGİLER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Özet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STAJ İLKELERİ</dc:title>
  <dc:creator>user</dc:creator>
  <cp:lastModifiedBy>yılmaz erbil</cp:lastModifiedBy>
  <cp:revision>128</cp:revision>
  <dcterms:created xsi:type="dcterms:W3CDTF">2010-03-09T13:20:42Z</dcterms:created>
  <dcterms:modified xsi:type="dcterms:W3CDTF">2026-02-23T11:14:51Z</dcterms:modified>
</cp:coreProperties>
</file>